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8" r:id="rId3"/>
    <p:sldId id="259" r:id="rId4"/>
    <p:sldId id="257" r:id="rId5"/>
    <p:sldId id="262" r:id="rId6"/>
    <p:sldId id="260" r:id="rId7"/>
    <p:sldId id="261" r:id="rId8"/>
    <p:sldId id="263" r:id="rId9"/>
    <p:sldId id="265" r:id="rId10"/>
    <p:sldId id="267" r:id="rId11"/>
    <p:sldId id="264"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Gelasio" panose="020B0604020202020204" charset="0"/>
      <p:regular r:id="rId18"/>
    </p:embeddedFont>
    <p:embeddedFont>
      <p:font typeface="Castellar" panose="020A0402060406010301" pitchFamily="18" charset="0"/>
      <p:regular r:id="rId19"/>
    </p:embeddedFont>
    <p:embeddedFont>
      <p:font typeface="Calibri Light" panose="020F0302020204030204" pitchFamily="34" charset="0"/>
      <p:regular r:id="rId20"/>
      <p:italic r:id="rId21"/>
    </p:embeddedFont>
    <p:embeddedFont>
      <p:font typeface="Lato"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9" d="100"/>
          <a:sy n="79" d="100"/>
        </p:scale>
        <p:origin x="-178" y="-5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913CFF89-7842-4430-A69F-71959FEACD93}" type="datetimeFigureOut">
              <a:rPr lang="en-US" smtClean="0"/>
              <a:t>12/17/2024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3CF83C7A-63AC-4049-8BB2-4DA840761DDC}" type="slidenum">
              <a:rPr lang="en-US" smtClean="0"/>
              <a:t>‹#›</a:t>
            </a:fld>
            <a:endParaRPr lang="en-US"/>
          </a:p>
        </p:txBody>
      </p:sp>
    </p:spTree>
    <p:extLst>
      <p:ext uri="{BB962C8B-B14F-4D97-AF65-F5344CB8AC3E}">
        <p14:creationId xmlns:p14="http://schemas.microsoft.com/office/powerpoint/2010/main" val="2065100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a:prstGeom prst="rect">
            <a:avLst/>
          </a:prstGeom>
        </p:spPr>
        <p:txBody>
          <a:bodyPr lIns="130622" tIns="65311" rIns="130622" bIns="65311"/>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a:prstGeom prst="rect">
            <a:avLst/>
          </a:prstGeom>
        </p:spPr>
        <p:txBody>
          <a:bodyPr lIns="130622" tIns="65311" rIns="130622" bIns="65311"/>
          <a:lstStyle>
            <a:lvl1pPr marL="0" indent="0" algn="ctr">
              <a:buNone/>
              <a:defRPr>
                <a:solidFill>
                  <a:schemeClr val="tx1">
                    <a:tint val="75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31520" y="7627621"/>
            <a:ext cx="3413760" cy="438150"/>
          </a:xfrm>
          <a:prstGeom prst="rect">
            <a:avLst/>
          </a:prstGeom>
        </p:spPr>
        <p:txBody>
          <a:bodyPr lIns="130622" tIns="65311" rIns="130622" bIns="65311"/>
          <a:lstStyle/>
          <a:p>
            <a:fld id="{A38716A6-8D7D-4C0B-9754-4E8773FC7434}" type="datetimeFigureOut">
              <a:rPr lang="en-US" smtClean="0"/>
              <a:t>12/17/2024</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lIns="130622" tIns="65311" rIns="130622" bIns="65311"/>
          <a:lstStyle/>
          <a:p>
            <a:endParaRPr lang="en-US"/>
          </a:p>
        </p:txBody>
      </p:sp>
      <p:sp>
        <p:nvSpPr>
          <p:cNvPr id="6" name="Slide Number Placeholder 5"/>
          <p:cNvSpPr>
            <a:spLocks noGrp="1"/>
          </p:cNvSpPr>
          <p:nvPr>
            <p:ph type="sldNum" sz="quarter" idx="12"/>
          </p:nvPr>
        </p:nvSpPr>
        <p:spPr>
          <a:xfrm>
            <a:off x="10485120" y="7627621"/>
            <a:ext cx="3413760" cy="438150"/>
          </a:xfrm>
          <a:prstGeom prst="rect">
            <a:avLst/>
          </a:prstGeom>
        </p:spPr>
        <p:txBody>
          <a:bodyPr lIns="130622" tIns="65311" rIns="130622" bIns="65311"/>
          <a:lstStyle/>
          <a:p>
            <a:fld id="{015512DB-5A34-40F7-9AE3-101DC4B6A85B}" type="slidenum">
              <a:rPr lang="en-US" smtClean="0"/>
              <a:t>‹#›</a:t>
            </a:fld>
            <a:endParaRPr lang="en-US"/>
          </a:p>
        </p:txBody>
      </p:sp>
    </p:spTree>
    <p:extLst>
      <p:ext uri="{BB962C8B-B14F-4D97-AF65-F5344CB8AC3E}">
        <p14:creationId xmlns:p14="http://schemas.microsoft.com/office/powerpoint/2010/main" val="408633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3042" y="274320"/>
            <a:ext cx="11241021" cy="3083992"/>
          </a:xfrm>
        </p:spPr>
        <p:txBody>
          <a:bodyPr>
            <a:noAutofit/>
          </a:bodyPr>
          <a:lstStyle/>
          <a:p>
            <a:r>
              <a:rPr lang="vi-VN" sz="3400" b="1" dirty="0"/>
              <a:t>ĐẠI HỌC HUẾ</a:t>
            </a:r>
            <a:r>
              <a:rPr lang="en-US" sz="3400" dirty="0"/>
              <a:t/>
            </a:r>
            <a:br>
              <a:rPr lang="en-US" sz="3400" dirty="0"/>
            </a:br>
            <a:r>
              <a:rPr lang="en-US" sz="3400" b="1" dirty="0"/>
              <a:t>  </a:t>
            </a:r>
            <a:r>
              <a:rPr lang="vi-VN" sz="3400" b="1" dirty="0"/>
              <a:t>TRƯỜNG ĐẠI HỌC KHOA HỌC</a:t>
            </a:r>
            <a:r>
              <a:rPr lang="en-US" sz="3400" dirty="0"/>
              <a:t/>
            </a:r>
            <a:br>
              <a:rPr lang="en-US" sz="3400" dirty="0"/>
            </a:br>
            <a:r>
              <a:rPr lang="en-US" sz="3400" b="1" dirty="0"/>
              <a:t>   </a:t>
            </a:r>
            <a:r>
              <a:rPr lang="vi-VN" sz="3400" b="1" dirty="0"/>
              <a:t>KHOA CÔNG NGHỆ THÔNG TIN</a:t>
            </a:r>
            <a:r>
              <a:rPr lang="en-US" sz="3400" dirty="0"/>
              <a:t/>
            </a:r>
            <a:br>
              <a:rPr lang="en-US" sz="3400" dirty="0"/>
            </a:br>
            <a:r>
              <a:rPr lang="vi-VN" sz="3400" b="1" dirty="0"/>
              <a:t> MÔN AN NINH MẠNG</a:t>
            </a:r>
            <a:r>
              <a:rPr lang="en-US" sz="3400" dirty="0"/>
              <a:t/>
            </a:r>
            <a:br>
              <a:rPr lang="en-US" sz="3400" dirty="0"/>
            </a:br>
            <a:r>
              <a:rPr lang="vi-VN" sz="3400" b="1" dirty="0"/>
              <a:t>- - - </a:t>
            </a:r>
            <a:r>
              <a:rPr lang="vi-VN" sz="3400" b="1" dirty="0">
                <a:sym typeface="Wingdings"/>
              </a:rPr>
              <a:t></a:t>
            </a:r>
            <a:r>
              <a:rPr lang="vi-VN" sz="3400" b="1" dirty="0"/>
              <a:t> </a:t>
            </a:r>
            <a:r>
              <a:rPr lang="vi-VN" sz="3400" b="1" dirty="0">
                <a:sym typeface="Wingdings"/>
              </a:rPr>
              <a:t></a:t>
            </a:r>
            <a:r>
              <a:rPr lang="vi-VN" sz="3400" dirty="0"/>
              <a:t> </a:t>
            </a:r>
            <a:r>
              <a:rPr lang="vi-VN" sz="3400" b="1" dirty="0">
                <a:sym typeface="Wingdings"/>
              </a:rPr>
              <a:t></a:t>
            </a:r>
            <a:r>
              <a:rPr lang="vi-VN" sz="3400" b="1" dirty="0"/>
              <a:t>  - - -</a:t>
            </a:r>
            <a:r>
              <a:rPr lang="en-US" sz="3400" dirty="0"/>
              <a:t/>
            </a:r>
            <a:br>
              <a:rPr lang="en-US" sz="3400" dirty="0"/>
            </a:br>
            <a:endParaRPr lang="en-US" sz="3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609600" y="413886"/>
            <a:ext cx="2487168" cy="1981842"/>
          </a:xfrm>
          <a:prstGeom prst="rect">
            <a:avLst/>
          </a:prstGeom>
        </p:spPr>
      </p:pic>
      <p:sp>
        <p:nvSpPr>
          <p:cNvPr id="5" name="TextBox 4"/>
          <p:cNvSpPr txBox="1"/>
          <p:nvPr/>
        </p:nvSpPr>
        <p:spPr>
          <a:xfrm>
            <a:off x="1793469" y="3328453"/>
            <a:ext cx="11216640" cy="1455337"/>
          </a:xfrm>
          <a:prstGeom prst="rect">
            <a:avLst/>
          </a:prstGeom>
          <a:noFill/>
        </p:spPr>
        <p:txBody>
          <a:bodyPr wrap="square" lIns="130622" tIns="65311" rIns="130622" bIns="65311" rtlCol="0">
            <a:spAutoFit/>
          </a:bodyPr>
          <a:lstStyle/>
          <a:p>
            <a:r>
              <a:rPr lang="en-US" sz="3400" b="1" dirty="0">
                <a:solidFill>
                  <a:srgbClr val="FF0000"/>
                </a:solidFill>
                <a:latin typeface="Times New Roman" panose="02020603050405020304" pitchFamily="18" charset="0"/>
                <a:cs typeface="Times New Roman" panose="02020603050405020304" pitchFamily="18" charset="0"/>
              </a:rPr>
              <a:t>ĐỀ TÀI</a:t>
            </a:r>
            <a:r>
              <a:rPr lang="en-US" b="1" dirty="0" smtClean="0">
                <a:solidFill>
                  <a:srgbClr val="FF0000"/>
                </a:solidFill>
              </a:rPr>
              <a:t>: </a:t>
            </a:r>
            <a:r>
              <a:rPr lang="en-US" sz="3400" b="1" dirty="0">
                <a:solidFill>
                  <a:srgbClr val="FF0000"/>
                </a:solidFill>
                <a:latin typeface="Times New Roman" panose="02020603050405020304" pitchFamily="18" charset="0"/>
                <a:cs typeface="Times New Roman" panose="02020603050405020304" pitchFamily="18" charset="0"/>
              </a:rPr>
              <a:t>TÌM HIỂU VỀ HỆ THỐNG TƯỜNG LỬA 		        (FIREWALL)</a:t>
            </a:r>
          </a:p>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60478" y="498255"/>
            <a:ext cx="2487168" cy="1897473"/>
          </a:xfrm>
          <a:prstGeom prst="rect">
            <a:avLst/>
          </a:prstGeom>
        </p:spPr>
      </p:pic>
      <p:sp>
        <p:nvSpPr>
          <p:cNvPr id="8" name="TextBox 7"/>
          <p:cNvSpPr txBox="1"/>
          <p:nvPr/>
        </p:nvSpPr>
        <p:spPr>
          <a:xfrm>
            <a:off x="3590223" y="4528304"/>
            <a:ext cx="8412480" cy="3979105"/>
          </a:xfrm>
          <a:prstGeom prst="rect">
            <a:avLst/>
          </a:prstGeom>
          <a:noFill/>
        </p:spPr>
        <p:txBody>
          <a:bodyPr wrap="square" lIns="130622" tIns="65311" rIns="130622" bIns="65311" rtlCol="0">
            <a:spAutoFit/>
          </a:bodyPr>
          <a:lstStyle/>
          <a:p>
            <a:r>
              <a:rPr lang="vi-VN" sz="2900" b="1" dirty="0">
                <a:latin typeface="+mj-lt"/>
              </a:rPr>
              <a:t>Giáo viên hướng dẫn: Võ Việt Dũng</a:t>
            </a:r>
            <a:endParaRPr lang="en-US" sz="2900" dirty="0">
              <a:latin typeface="+mj-lt"/>
            </a:endParaRPr>
          </a:p>
          <a:p>
            <a:r>
              <a:rPr lang="vi-VN" sz="2900" b="1" dirty="0">
                <a:latin typeface="+mj-lt"/>
              </a:rPr>
              <a:t> </a:t>
            </a:r>
            <a:endParaRPr lang="en-US" sz="2900" dirty="0">
              <a:latin typeface="+mj-lt"/>
            </a:endParaRPr>
          </a:p>
          <a:p>
            <a:r>
              <a:rPr lang="vi-VN" sz="2900" b="1" dirty="0">
                <a:latin typeface="+mj-lt"/>
              </a:rPr>
              <a:t>Sinh viên thực hiện : </a:t>
            </a:r>
            <a:endParaRPr lang="en-US" sz="2900" dirty="0">
              <a:latin typeface="+mj-lt"/>
            </a:endParaRPr>
          </a:p>
          <a:p>
            <a:r>
              <a:rPr lang="vi-VN" sz="2900" b="1" dirty="0">
                <a:latin typeface="+mj-lt"/>
              </a:rPr>
              <a:t>		Trần Khánh (Nhóm trưởng)</a:t>
            </a:r>
            <a:endParaRPr lang="en-US" sz="2900" dirty="0">
              <a:latin typeface="+mj-lt"/>
            </a:endParaRPr>
          </a:p>
          <a:p>
            <a:r>
              <a:rPr lang="vi-VN" sz="2900" b="1" dirty="0">
                <a:latin typeface="+mj-lt"/>
              </a:rPr>
              <a:t>		Lê Ngọc Minh</a:t>
            </a:r>
            <a:endParaRPr lang="en-US" sz="2900" dirty="0">
              <a:latin typeface="+mj-lt"/>
            </a:endParaRPr>
          </a:p>
          <a:p>
            <a:r>
              <a:rPr lang="vi-VN" sz="2900" b="1" dirty="0">
                <a:latin typeface="+mj-lt"/>
              </a:rPr>
              <a:t>		Nguyễn Tiến Dũng</a:t>
            </a:r>
            <a:endParaRPr lang="en-US" sz="2900" dirty="0">
              <a:latin typeface="+mj-lt"/>
            </a:endParaRPr>
          </a:p>
          <a:p>
            <a:r>
              <a:rPr lang="vi-VN" sz="2900" b="1" dirty="0">
                <a:latin typeface="+mj-lt"/>
              </a:rPr>
              <a:t>		Nguyễn Bá Quý Đạt</a:t>
            </a:r>
            <a:endParaRPr lang="en-US" sz="2900" dirty="0">
              <a:latin typeface="+mj-lt"/>
            </a:endParaRPr>
          </a:p>
          <a:p>
            <a:r>
              <a:rPr lang="vi-VN" sz="2900" b="1" dirty="0">
                <a:latin typeface="+mj-lt"/>
              </a:rPr>
              <a:t>		Võ Hữu Lộc</a:t>
            </a:r>
            <a:endParaRPr lang="en-US" sz="2900" dirty="0">
              <a:latin typeface="+mj-lt"/>
            </a:endParaRPr>
          </a:p>
          <a:p>
            <a:endParaRPr lang="en-US" dirty="0"/>
          </a:p>
        </p:txBody>
      </p:sp>
    </p:spTree>
    <p:extLst>
      <p:ext uri="{BB962C8B-B14F-4D97-AF65-F5344CB8AC3E}">
        <p14:creationId xmlns:p14="http://schemas.microsoft.com/office/powerpoint/2010/main" val="37500705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9448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Kết luận</a:t>
            </a:r>
            <a:endParaRPr lang="en-US" sz="4450" dirty="0"/>
          </a:p>
        </p:txBody>
      </p:sp>
      <p:sp>
        <p:nvSpPr>
          <p:cNvPr id="4" name="Shape 1"/>
          <p:cNvSpPr/>
          <p:nvPr/>
        </p:nvSpPr>
        <p:spPr>
          <a:xfrm>
            <a:off x="793790" y="5652968"/>
            <a:ext cx="396835" cy="396835"/>
          </a:xfrm>
          <a:prstGeom prst="roundRect">
            <a:avLst>
              <a:gd name="adj" fmla="val 24007"/>
            </a:avLst>
          </a:prstGeom>
          <a:solidFill>
            <a:srgbClr val="E8E8E3"/>
          </a:solidFill>
          <a:ln w="7620">
            <a:solidFill>
              <a:srgbClr val="CECEC9"/>
            </a:solidFill>
            <a:prstDash val="solid"/>
          </a:ln>
        </p:spPr>
      </p:sp>
      <p:sp>
        <p:nvSpPr>
          <p:cNvPr id="5" name="Text 2"/>
          <p:cNvSpPr/>
          <p:nvPr/>
        </p:nvSpPr>
        <p:spPr>
          <a:xfrm>
            <a:off x="1417439" y="5652968"/>
            <a:ext cx="3572708" cy="1062990"/>
          </a:xfrm>
          <a:prstGeom prst="rect">
            <a:avLst/>
          </a:prstGeom>
          <a:noFill/>
          <a:ln/>
        </p:spPr>
        <p:txBody>
          <a:bodyPr wrap="square" lIns="0" tIns="0" rIns="0" bIns="0" rtlCol="0" anchor="t"/>
          <a:lstStyle/>
          <a:p>
            <a:pPr marL="0" indent="0">
              <a:lnSpc>
                <a:spcPts val="2750"/>
              </a:lnSpc>
              <a:buNone/>
            </a:pPr>
            <a:r>
              <a:rPr lang="en-US" sz="2200" dirty="0" err="1">
                <a:solidFill>
                  <a:srgbClr val="272525"/>
                </a:solidFill>
                <a:latin typeface="Gelasio" pitchFamily="34" charset="0"/>
                <a:ea typeface="Gelasio" pitchFamily="34" charset="-122"/>
                <a:cs typeface="Gelasio" pitchFamily="34" charset="-120"/>
              </a:rPr>
              <a:t>Tường</a:t>
            </a:r>
            <a:r>
              <a:rPr lang="en-US" sz="2200" dirty="0">
                <a:solidFill>
                  <a:srgbClr val="272525"/>
                </a:solidFill>
                <a:latin typeface="Gelasio" pitchFamily="34" charset="0"/>
                <a:ea typeface="Gelasio" pitchFamily="34" charset="-122"/>
                <a:cs typeface="Gelasio" pitchFamily="34" charset="-120"/>
              </a:rPr>
              <a:t> </a:t>
            </a:r>
            <a:r>
              <a:rPr lang="en-US" sz="2200" dirty="0" err="1" smtClean="0">
                <a:solidFill>
                  <a:srgbClr val="272525"/>
                </a:solidFill>
                <a:latin typeface="Gelasio" pitchFamily="34" charset="0"/>
                <a:ea typeface="Gelasio" pitchFamily="34" charset="-122"/>
                <a:cs typeface="Gelasio" pitchFamily="34" charset="-120"/>
              </a:rPr>
              <a:t>lửa</a:t>
            </a:r>
            <a:r>
              <a:rPr lang="en-US" sz="2200" dirty="0" smtClean="0">
                <a:solidFill>
                  <a:srgbClr val="272525"/>
                </a:solidFill>
                <a:latin typeface="Gelasio" pitchFamily="34" charset="0"/>
                <a:ea typeface="Gelasio" pitchFamily="34" charset="-122"/>
                <a:cs typeface="Gelasio" pitchFamily="34" charset="-120"/>
              </a:rPr>
              <a:t> </a:t>
            </a:r>
            <a:r>
              <a:rPr lang="en-US" sz="2200" dirty="0">
                <a:solidFill>
                  <a:srgbClr val="272525"/>
                </a:solidFill>
                <a:latin typeface="Gelasio" pitchFamily="34" charset="0"/>
                <a:ea typeface="Gelasio" pitchFamily="34" charset="-122"/>
                <a:cs typeface="Gelasio" pitchFamily="34" charset="-120"/>
              </a:rPr>
              <a:t>là lớp bảo vệ quan trọng trong an ninh mạng</a:t>
            </a:r>
            <a:endParaRPr lang="en-US" sz="2200" dirty="0"/>
          </a:p>
        </p:txBody>
      </p:sp>
      <p:sp>
        <p:nvSpPr>
          <p:cNvPr id="6" name="Shape 3"/>
          <p:cNvSpPr/>
          <p:nvPr/>
        </p:nvSpPr>
        <p:spPr>
          <a:xfrm>
            <a:off x="5216962" y="5652968"/>
            <a:ext cx="396835" cy="396835"/>
          </a:xfrm>
          <a:prstGeom prst="roundRect">
            <a:avLst>
              <a:gd name="adj" fmla="val 24007"/>
            </a:avLst>
          </a:prstGeom>
          <a:solidFill>
            <a:srgbClr val="E8E8E3"/>
          </a:solidFill>
          <a:ln w="7620">
            <a:solidFill>
              <a:srgbClr val="CECEC9"/>
            </a:solidFill>
            <a:prstDash val="solid"/>
          </a:ln>
        </p:spPr>
      </p:sp>
      <p:sp>
        <p:nvSpPr>
          <p:cNvPr id="7" name="Text 4"/>
          <p:cNvSpPr/>
          <p:nvPr/>
        </p:nvSpPr>
        <p:spPr>
          <a:xfrm>
            <a:off x="5840611" y="5652968"/>
            <a:ext cx="3572708" cy="1062990"/>
          </a:xfrm>
          <a:prstGeom prst="rect">
            <a:avLst/>
          </a:prstGeom>
          <a:noFill/>
          <a:ln/>
        </p:spPr>
        <p:txBody>
          <a:bodyPr wrap="squar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Hiểu biết và triển khai đúng loại </a:t>
            </a:r>
            <a:r>
              <a:rPr lang="en-US" sz="2200" dirty="0" err="1">
                <a:solidFill>
                  <a:srgbClr val="272525"/>
                </a:solidFill>
                <a:latin typeface="Gelasio" pitchFamily="34" charset="0"/>
                <a:ea typeface="Gelasio" pitchFamily="34" charset="-122"/>
                <a:cs typeface="Gelasio" pitchFamily="34" charset="-120"/>
              </a:rPr>
              <a:t>tường</a:t>
            </a:r>
            <a:r>
              <a:rPr lang="en-US" sz="2200" dirty="0">
                <a:solidFill>
                  <a:srgbClr val="272525"/>
                </a:solidFill>
                <a:latin typeface="Gelasio" pitchFamily="34" charset="0"/>
                <a:ea typeface="Gelasio" pitchFamily="34" charset="-122"/>
                <a:cs typeface="Gelasio" pitchFamily="34" charset="-120"/>
              </a:rPr>
              <a:t> </a:t>
            </a:r>
            <a:r>
              <a:rPr lang="en-US" sz="2200" dirty="0" err="1" smtClean="0">
                <a:solidFill>
                  <a:srgbClr val="272525"/>
                </a:solidFill>
                <a:latin typeface="Gelasio" pitchFamily="34" charset="0"/>
                <a:ea typeface="Gelasio" pitchFamily="34" charset="-122"/>
                <a:cs typeface="Gelasio" pitchFamily="34" charset="-120"/>
              </a:rPr>
              <a:t>lửa</a:t>
            </a:r>
            <a:r>
              <a:rPr lang="en-US" sz="2200" dirty="0" smtClean="0">
                <a:solidFill>
                  <a:srgbClr val="272525"/>
                </a:solidFill>
                <a:latin typeface="Gelasio" pitchFamily="34" charset="0"/>
                <a:ea typeface="Gelasio" pitchFamily="34" charset="-122"/>
                <a:cs typeface="Gelasio" pitchFamily="34" charset="-120"/>
              </a:rPr>
              <a:t> </a:t>
            </a:r>
            <a:r>
              <a:rPr lang="en-US" sz="2200" dirty="0">
                <a:solidFill>
                  <a:srgbClr val="272525"/>
                </a:solidFill>
                <a:latin typeface="Gelasio" pitchFamily="34" charset="0"/>
                <a:ea typeface="Gelasio" pitchFamily="34" charset="-122"/>
                <a:cs typeface="Gelasio" pitchFamily="34" charset="-120"/>
              </a:rPr>
              <a:t>đạt hiệu quả cao nhất</a:t>
            </a:r>
            <a:endParaRPr lang="en-US" sz="2200" dirty="0"/>
          </a:p>
        </p:txBody>
      </p:sp>
      <p:sp>
        <p:nvSpPr>
          <p:cNvPr id="8" name="Shape 5"/>
          <p:cNvSpPr/>
          <p:nvPr/>
        </p:nvSpPr>
        <p:spPr>
          <a:xfrm>
            <a:off x="9640133" y="5652968"/>
            <a:ext cx="396835" cy="396835"/>
          </a:xfrm>
          <a:prstGeom prst="roundRect">
            <a:avLst>
              <a:gd name="adj" fmla="val 24007"/>
            </a:avLst>
          </a:prstGeom>
          <a:solidFill>
            <a:srgbClr val="E8E8E3"/>
          </a:solidFill>
          <a:ln w="7620">
            <a:solidFill>
              <a:srgbClr val="CECEC9"/>
            </a:solidFill>
            <a:prstDash val="solid"/>
          </a:ln>
        </p:spPr>
      </p:sp>
      <p:sp>
        <p:nvSpPr>
          <p:cNvPr id="9" name="Text 6"/>
          <p:cNvSpPr/>
          <p:nvPr/>
        </p:nvSpPr>
        <p:spPr>
          <a:xfrm>
            <a:off x="10263783" y="5652968"/>
            <a:ext cx="3572708" cy="708660"/>
          </a:xfrm>
          <a:prstGeom prst="rect">
            <a:avLst/>
          </a:prstGeom>
          <a:noFill/>
          <a:ln/>
        </p:spPr>
        <p:txBody>
          <a:bodyPr wrap="squar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Kết hợp nhiều công nghệ để tăng cường bảo mật</a:t>
            </a:r>
            <a:endParaRPr lang="en-US" sz="2200" dirty="0"/>
          </a:p>
        </p:txBody>
      </p:sp>
      <p:sp>
        <p:nvSpPr>
          <p:cNvPr id="10" name="Rectangle 9"/>
          <p:cNvSpPr/>
          <p:nvPr/>
        </p:nvSpPr>
        <p:spPr>
          <a:xfrm>
            <a:off x="12657221" y="7565457"/>
            <a:ext cx="1857676" cy="577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96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93790" y="4348877"/>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5" name="Text 2"/>
          <p:cNvSpPr/>
          <p:nvPr/>
        </p:nvSpPr>
        <p:spPr>
          <a:xfrm>
            <a:off x="1417439" y="5652968"/>
            <a:ext cx="3572708" cy="1062990"/>
          </a:xfrm>
          <a:prstGeom prst="rect">
            <a:avLst/>
          </a:prstGeom>
          <a:noFill/>
          <a:ln/>
        </p:spPr>
        <p:txBody>
          <a:bodyPr wrap="square" lIns="0" tIns="0" rIns="0" bIns="0" rtlCol="0" anchor="t"/>
          <a:lstStyle/>
          <a:p>
            <a:pPr marL="0" indent="0">
              <a:lnSpc>
                <a:spcPts val="2750"/>
              </a:lnSpc>
              <a:buNone/>
            </a:pPr>
            <a:endParaRPr lang="en-US" sz="2200" dirty="0"/>
          </a:p>
        </p:txBody>
      </p:sp>
      <p:sp>
        <p:nvSpPr>
          <p:cNvPr id="7" name="Text 4"/>
          <p:cNvSpPr/>
          <p:nvPr/>
        </p:nvSpPr>
        <p:spPr>
          <a:xfrm>
            <a:off x="5840611" y="5652968"/>
            <a:ext cx="3572708" cy="1062990"/>
          </a:xfrm>
          <a:prstGeom prst="rect">
            <a:avLst/>
          </a:prstGeom>
          <a:noFill/>
          <a:ln/>
        </p:spPr>
        <p:txBody>
          <a:bodyPr wrap="square" lIns="0" tIns="0" rIns="0" bIns="0" rtlCol="0" anchor="t"/>
          <a:lstStyle/>
          <a:p>
            <a:pPr marL="0" indent="0">
              <a:lnSpc>
                <a:spcPts val="2750"/>
              </a:lnSpc>
              <a:buNone/>
            </a:pPr>
            <a:endParaRPr lang="en-US" sz="2200" dirty="0"/>
          </a:p>
        </p:txBody>
      </p:sp>
      <p:sp>
        <p:nvSpPr>
          <p:cNvPr id="9" name="Text 6"/>
          <p:cNvSpPr/>
          <p:nvPr/>
        </p:nvSpPr>
        <p:spPr>
          <a:xfrm>
            <a:off x="10263783" y="5652968"/>
            <a:ext cx="3572708" cy="708660"/>
          </a:xfrm>
          <a:prstGeom prst="rect">
            <a:avLst/>
          </a:prstGeom>
          <a:noFill/>
          <a:ln/>
        </p:spPr>
        <p:txBody>
          <a:bodyPr wrap="square" lIns="0" tIns="0" rIns="0" bIns="0" rtlCol="0" anchor="t"/>
          <a:lstStyle/>
          <a:p>
            <a:pPr marL="0" indent="0">
              <a:lnSpc>
                <a:spcPts val="2750"/>
              </a:lnSpc>
              <a:buNone/>
            </a:pPr>
            <a:endParaRPr lang="en-US" sz="2200" dirty="0"/>
          </a:p>
        </p:txBody>
      </p:sp>
      <p:sp>
        <p:nvSpPr>
          <p:cNvPr id="10" name="Rectangle 9"/>
          <p:cNvSpPr/>
          <p:nvPr/>
        </p:nvSpPr>
        <p:spPr>
          <a:xfrm>
            <a:off x="12657221" y="7565457"/>
            <a:ext cx="1857676" cy="577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002"/>
            <a:ext cx="7247823" cy="8306602"/>
          </a:xfrm>
          <a:prstGeom prst="rect">
            <a:avLst/>
          </a:prstGeom>
        </p:spPr>
      </p:pic>
      <p:sp>
        <p:nvSpPr>
          <p:cNvPr id="20" name="TextBox 19"/>
          <p:cNvSpPr txBox="1"/>
          <p:nvPr/>
        </p:nvSpPr>
        <p:spPr>
          <a:xfrm>
            <a:off x="8951304" y="2338938"/>
            <a:ext cx="4172741" cy="2585323"/>
          </a:xfrm>
          <a:prstGeom prst="rect">
            <a:avLst/>
          </a:prstGeom>
          <a:noFill/>
          <a:ln>
            <a:noFill/>
          </a:ln>
        </p:spPr>
        <p:txBody>
          <a:bodyPr wrap="square" rtlCol="0">
            <a:spAutoFit/>
          </a:bodyPr>
          <a:lstStyle/>
          <a:p>
            <a:r>
              <a:rPr lang="en-US" sz="7200" b="1" dirty="0" smtClean="0">
                <a:solidFill>
                  <a:schemeClr val="accent4">
                    <a:lumMod val="75000"/>
                  </a:schemeClr>
                </a:solidFill>
                <a:latin typeface="Castellar" panose="020A0402060406010301" pitchFamily="18" charset="0"/>
              </a:rPr>
              <a:t>Thank  	You</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56259"/>
            <a:ext cx="5670590" cy="708779"/>
          </a:xfrm>
          <a:prstGeom prst="rect">
            <a:avLst/>
          </a:prstGeom>
          <a:noFill/>
          <a:ln/>
        </p:spPr>
        <p:txBody>
          <a:bodyPr wrap="none" lIns="0" tIns="0" rIns="0" bIns="0" rtlCol="0" anchor="t"/>
          <a:lstStyle/>
          <a:p>
            <a:pPr marL="0" indent="0">
              <a:lnSpc>
                <a:spcPts val="5550"/>
              </a:lnSpc>
              <a:buNone/>
            </a:pPr>
            <a:r>
              <a:rPr lang="en-US" sz="5400" dirty="0">
                <a:solidFill>
                  <a:srgbClr val="312F2B"/>
                </a:solidFill>
                <a:latin typeface="Times New Roman" panose="02020603050405020304" pitchFamily="18" charset="0"/>
                <a:ea typeface="Gelasio" pitchFamily="34" charset="-122"/>
                <a:cs typeface="Times New Roman" panose="02020603050405020304" pitchFamily="18" charset="0"/>
              </a:rPr>
              <a:t>Mục tiêu</a:t>
            </a:r>
            <a:endParaRPr lang="en-US" sz="540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3760351"/>
            <a:ext cx="510302" cy="510302"/>
          </a:xfrm>
          <a:prstGeom prst="roundRect">
            <a:avLst>
              <a:gd name="adj" fmla="val 18669"/>
            </a:avLst>
          </a:prstGeom>
          <a:solidFill>
            <a:srgbClr val="E8E8E3"/>
          </a:solidFill>
          <a:ln w="7620">
            <a:solidFill>
              <a:srgbClr val="CECEC9"/>
            </a:solidFill>
            <a:prstDash val="solid"/>
          </a:ln>
        </p:spPr>
      </p:sp>
      <p:sp>
        <p:nvSpPr>
          <p:cNvPr id="5" name="Text 2"/>
          <p:cNvSpPr/>
          <p:nvPr/>
        </p:nvSpPr>
        <p:spPr>
          <a:xfrm>
            <a:off x="6462236" y="3845362"/>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1</a:t>
            </a:r>
            <a:endParaRPr lang="en-US" sz="2650" dirty="0"/>
          </a:p>
        </p:txBody>
      </p:sp>
      <p:sp>
        <p:nvSpPr>
          <p:cNvPr id="6" name="Text 3"/>
          <p:cNvSpPr/>
          <p:nvPr/>
        </p:nvSpPr>
        <p:spPr>
          <a:xfrm>
            <a:off x="7017306" y="3760351"/>
            <a:ext cx="2927747" cy="708660"/>
          </a:xfrm>
          <a:prstGeom prst="rect">
            <a:avLst/>
          </a:prstGeom>
          <a:noFill/>
          <a:ln/>
        </p:spPr>
        <p:txBody>
          <a:bodyPr wrap="square" lIns="0" tIns="0" rIns="0" bIns="0" rtlCol="0" anchor="t"/>
          <a:lstStyle/>
          <a:p>
            <a:pPr marL="0" indent="0">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Tìm hiểu khái niệm </a:t>
            </a:r>
            <a:r>
              <a:rPr lang="en-US" sz="2800" dirty="0" err="1">
                <a:solidFill>
                  <a:srgbClr val="272525"/>
                </a:solidFill>
                <a:latin typeface="Times New Roman" panose="02020603050405020304" pitchFamily="18" charset="0"/>
                <a:ea typeface="Gelasio" pitchFamily="34" charset="-122"/>
                <a:cs typeface="Times New Roman" panose="02020603050405020304" pitchFamily="18" charset="0"/>
              </a:rPr>
              <a:t>tường</a:t>
            </a: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 </a:t>
            </a:r>
            <a:r>
              <a:rPr lang="en-US" sz="2800" dirty="0" err="1" smtClean="0">
                <a:solidFill>
                  <a:srgbClr val="272525"/>
                </a:solidFill>
                <a:latin typeface="Times New Roman" panose="02020603050405020304" pitchFamily="18" charset="0"/>
                <a:ea typeface="Gelasio" pitchFamily="34" charset="-122"/>
                <a:cs typeface="Times New Roman" panose="02020603050405020304" pitchFamily="18" charset="0"/>
              </a:rPr>
              <a:t>lửa</a:t>
            </a:r>
            <a:endParaRPr lang="en-US" sz="2800" dirty="0">
              <a:latin typeface="Times New Roman" panose="02020603050405020304" pitchFamily="18" charset="0"/>
              <a:cs typeface="Times New Roman" panose="02020603050405020304" pitchFamily="18" charset="0"/>
            </a:endParaRPr>
          </a:p>
        </p:txBody>
      </p:sp>
      <p:sp>
        <p:nvSpPr>
          <p:cNvPr id="7" name="Shape 4"/>
          <p:cNvSpPr/>
          <p:nvPr/>
        </p:nvSpPr>
        <p:spPr>
          <a:xfrm>
            <a:off x="10171867" y="3760351"/>
            <a:ext cx="510302" cy="510302"/>
          </a:xfrm>
          <a:prstGeom prst="roundRect">
            <a:avLst>
              <a:gd name="adj" fmla="val 18669"/>
            </a:avLst>
          </a:prstGeom>
          <a:solidFill>
            <a:srgbClr val="E8E8E3"/>
          </a:solidFill>
          <a:ln w="7620">
            <a:solidFill>
              <a:srgbClr val="CECEC9"/>
            </a:solidFill>
            <a:prstDash val="solid"/>
          </a:ln>
        </p:spPr>
      </p:sp>
      <p:sp>
        <p:nvSpPr>
          <p:cNvPr id="8" name="Text 5"/>
          <p:cNvSpPr/>
          <p:nvPr/>
        </p:nvSpPr>
        <p:spPr>
          <a:xfrm>
            <a:off x="10332006" y="3845362"/>
            <a:ext cx="190024"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2</a:t>
            </a:r>
            <a:endParaRPr lang="en-US" sz="2650" dirty="0"/>
          </a:p>
        </p:txBody>
      </p:sp>
      <p:sp>
        <p:nvSpPr>
          <p:cNvPr id="9" name="Text 6"/>
          <p:cNvSpPr/>
          <p:nvPr/>
        </p:nvSpPr>
        <p:spPr>
          <a:xfrm>
            <a:off x="10908983" y="3760351"/>
            <a:ext cx="3442284" cy="708660"/>
          </a:xfrm>
          <a:prstGeom prst="rect">
            <a:avLst/>
          </a:prstGeom>
          <a:noFill/>
          <a:ln/>
        </p:spPr>
        <p:txBody>
          <a:bodyPr wrap="square" lIns="0" tIns="0" rIns="0" bIns="0" rtlCol="0" anchor="t"/>
          <a:lstStyle/>
          <a:p>
            <a:pPr marL="0" indent="0">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Giới thiệu các mô hình triển </a:t>
            </a:r>
            <a:r>
              <a:rPr lang="en-US" sz="2800" dirty="0" err="1">
                <a:solidFill>
                  <a:srgbClr val="272525"/>
                </a:solidFill>
                <a:latin typeface="Times New Roman" panose="02020603050405020304" pitchFamily="18" charset="0"/>
                <a:ea typeface="Gelasio" pitchFamily="34" charset="-122"/>
                <a:cs typeface="Times New Roman" panose="02020603050405020304" pitchFamily="18" charset="0"/>
              </a:rPr>
              <a:t>khai</a:t>
            </a: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 </a:t>
            </a:r>
            <a:r>
              <a:rPr lang="en-US" sz="2800" dirty="0" err="1" smtClean="0">
                <a:solidFill>
                  <a:srgbClr val="272525"/>
                </a:solidFill>
                <a:latin typeface="Times New Roman" panose="02020603050405020304" pitchFamily="18" charset="0"/>
                <a:ea typeface="Gelasio" pitchFamily="34" charset="-122"/>
                <a:cs typeface="Times New Roman" panose="02020603050405020304" pitchFamily="18" charset="0"/>
              </a:rPr>
              <a:t>tường</a:t>
            </a:r>
            <a:r>
              <a:rPr lang="en-US" sz="2800" dirty="0" smtClean="0">
                <a:solidFill>
                  <a:srgbClr val="272525"/>
                </a:solidFill>
                <a:latin typeface="Times New Roman" panose="02020603050405020304" pitchFamily="18" charset="0"/>
                <a:ea typeface="Gelasio" pitchFamily="34" charset="-122"/>
                <a:cs typeface="Times New Roman" panose="02020603050405020304" pitchFamily="18" charset="0"/>
              </a:rPr>
              <a:t> </a:t>
            </a:r>
            <a:r>
              <a:rPr lang="en-US" sz="2800" dirty="0" err="1" smtClean="0">
                <a:solidFill>
                  <a:srgbClr val="272525"/>
                </a:solidFill>
                <a:latin typeface="Times New Roman" panose="02020603050405020304" pitchFamily="18" charset="0"/>
                <a:ea typeface="Gelasio" pitchFamily="34" charset="-122"/>
                <a:cs typeface="Times New Roman" panose="02020603050405020304" pitchFamily="18" charset="0"/>
              </a:rPr>
              <a:t>lửa</a:t>
            </a:r>
            <a:endParaRPr lang="en-US" sz="2800" dirty="0">
              <a:latin typeface="Times New Roman" panose="02020603050405020304" pitchFamily="18" charset="0"/>
              <a:cs typeface="Times New Roman" panose="02020603050405020304" pitchFamily="18" charset="0"/>
            </a:endParaRPr>
          </a:p>
        </p:txBody>
      </p:sp>
      <p:sp>
        <p:nvSpPr>
          <p:cNvPr id="10" name="Shape 7"/>
          <p:cNvSpPr/>
          <p:nvPr/>
        </p:nvSpPr>
        <p:spPr>
          <a:xfrm>
            <a:off x="6280190" y="5007769"/>
            <a:ext cx="510302" cy="510302"/>
          </a:xfrm>
          <a:prstGeom prst="roundRect">
            <a:avLst>
              <a:gd name="adj" fmla="val 18669"/>
            </a:avLst>
          </a:prstGeom>
          <a:solidFill>
            <a:srgbClr val="E8E8E3"/>
          </a:solidFill>
          <a:ln w="7620">
            <a:solidFill>
              <a:srgbClr val="CECEC9"/>
            </a:solidFill>
            <a:prstDash val="solid"/>
          </a:ln>
        </p:spPr>
      </p:sp>
      <p:sp>
        <p:nvSpPr>
          <p:cNvPr id="11" name="Text 8"/>
          <p:cNvSpPr/>
          <p:nvPr/>
        </p:nvSpPr>
        <p:spPr>
          <a:xfrm>
            <a:off x="6441400" y="5092779"/>
            <a:ext cx="187762"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3</a:t>
            </a:r>
            <a:endParaRPr lang="en-US" sz="2650" dirty="0"/>
          </a:p>
        </p:txBody>
      </p:sp>
      <p:sp>
        <p:nvSpPr>
          <p:cNvPr id="12" name="Text 9"/>
          <p:cNvSpPr/>
          <p:nvPr/>
        </p:nvSpPr>
        <p:spPr>
          <a:xfrm>
            <a:off x="7017306" y="5092779"/>
            <a:ext cx="5415796" cy="354330"/>
          </a:xfrm>
          <a:prstGeom prst="rect">
            <a:avLst/>
          </a:prstGeom>
          <a:noFill/>
          <a:ln/>
        </p:spPr>
        <p:txBody>
          <a:bodyPr wrap="none" lIns="0" tIns="0" rIns="0" bIns="0" rtlCol="0" anchor="t"/>
          <a:lstStyle/>
          <a:p>
            <a:pPr marL="0" indent="0">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Trình bày các công nghệ </a:t>
            </a:r>
            <a:r>
              <a:rPr lang="en-US" sz="2800" dirty="0" err="1">
                <a:solidFill>
                  <a:srgbClr val="272525"/>
                </a:solidFill>
                <a:latin typeface="Times New Roman" panose="02020603050405020304" pitchFamily="18" charset="0"/>
                <a:ea typeface="Gelasio" pitchFamily="34" charset="-122"/>
                <a:cs typeface="Times New Roman" panose="02020603050405020304" pitchFamily="18" charset="0"/>
              </a:rPr>
              <a:t>tường</a:t>
            </a: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 </a:t>
            </a:r>
            <a:r>
              <a:rPr lang="en-US" sz="2800" dirty="0" err="1" smtClean="0">
                <a:solidFill>
                  <a:srgbClr val="272525"/>
                </a:solidFill>
                <a:latin typeface="Times New Roman" panose="02020603050405020304" pitchFamily="18" charset="0"/>
                <a:ea typeface="Gelasio" pitchFamily="34" charset="-122"/>
                <a:cs typeface="Times New Roman" panose="02020603050405020304" pitchFamily="18" charset="0"/>
              </a:rPr>
              <a:t>lửa</a:t>
            </a:r>
            <a:r>
              <a:rPr lang="en-US" sz="2800" dirty="0" smtClean="0">
                <a:solidFill>
                  <a:srgbClr val="272525"/>
                </a:solidFill>
                <a:latin typeface="Times New Roman" panose="02020603050405020304" pitchFamily="18" charset="0"/>
                <a:ea typeface="Gelasio" pitchFamily="34" charset="-122"/>
                <a:cs typeface="Times New Roman" panose="02020603050405020304" pitchFamily="18" charset="0"/>
              </a:rPr>
              <a:t> </a:t>
            </a: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hiện nay</a:t>
            </a:r>
            <a:endParaRPr lang="en-US" sz="2800" dirty="0">
              <a:latin typeface="Times New Roman" panose="02020603050405020304" pitchFamily="18" charset="0"/>
              <a:cs typeface="Times New Roman" panose="02020603050405020304" pitchFamily="18" charset="0"/>
            </a:endParaRPr>
          </a:p>
        </p:txBody>
      </p:sp>
      <p:sp>
        <p:nvSpPr>
          <p:cNvPr id="13" name="Rectangle 12"/>
          <p:cNvSpPr/>
          <p:nvPr/>
        </p:nvSpPr>
        <p:spPr>
          <a:xfrm>
            <a:off x="12743848" y="7661709"/>
            <a:ext cx="1819175" cy="56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61343" y="2143896"/>
            <a:ext cx="6367406" cy="708779"/>
          </a:xfrm>
          <a:prstGeom prst="rect">
            <a:avLst/>
          </a:prstGeom>
          <a:noFill/>
          <a:ln/>
        </p:spPr>
        <p:txBody>
          <a:bodyPr wrap="none" lIns="0" tIns="0" rIns="0" bIns="0" rtlCol="0" anchor="t"/>
          <a:lstStyle/>
          <a:p>
            <a:pPr marL="0" indent="0">
              <a:lnSpc>
                <a:spcPts val="5550"/>
              </a:lnSpc>
              <a:buNone/>
            </a:pPr>
            <a:r>
              <a:rPr lang="en-US" sz="5400" dirty="0">
                <a:solidFill>
                  <a:srgbClr val="312F2B"/>
                </a:solidFill>
                <a:latin typeface="Times New Roman" panose="02020603050405020304" pitchFamily="18" charset="0"/>
                <a:ea typeface="Gelasio" pitchFamily="34" charset="-122"/>
                <a:cs typeface="Times New Roman" panose="02020603050405020304" pitchFamily="18" charset="0"/>
              </a:rPr>
              <a:t>Khái </a:t>
            </a:r>
            <a:r>
              <a:rPr lang="en-US" sz="5400" dirty="0" err="1">
                <a:solidFill>
                  <a:srgbClr val="312F2B"/>
                </a:solidFill>
                <a:latin typeface="Times New Roman" panose="02020603050405020304" pitchFamily="18" charset="0"/>
                <a:ea typeface="Gelasio" pitchFamily="34" charset="-122"/>
                <a:cs typeface="Times New Roman" panose="02020603050405020304" pitchFamily="18" charset="0"/>
              </a:rPr>
              <a:t>niệm</a:t>
            </a:r>
            <a:r>
              <a:rPr lang="en-US" sz="5400" dirty="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5400" dirty="0" err="1">
                <a:solidFill>
                  <a:srgbClr val="312F2B"/>
                </a:solidFill>
                <a:latin typeface="Times New Roman" panose="02020603050405020304" pitchFamily="18" charset="0"/>
                <a:ea typeface="Gelasio" pitchFamily="34" charset="-122"/>
                <a:cs typeface="Times New Roman" panose="02020603050405020304" pitchFamily="18" charset="0"/>
              </a:rPr>
              <a:t>T</a:t>
            </a:r>
            <a:r>
              <a:rPr lang="en-US" sz="5400" dirty="0" err="1" smtClean="0">
                <a:solidFill>
                  <a:srgbClr val="312F2B"/>
                </a:solidFill>
                <a:latin typeface="Times New Roman" panose="02020603050405020304" pitchFamily="18" charset="0"/>
                <a:ea typeface="Gelasio" pitchFamily="34" charset="-122"/>
                <a:cs typeface="Times New Roman" panose="02020603050405020304" pitchFamily="18" charset="0"/>
              </a:rPr>
              <a:t>ường</a:t>
            </a:r>
            <a:r>
              <a:rPr lang="en-US" sz="54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5400" dirty="0" err="1" smtClean="0">
                <a:solidFill>
                  <a:srgbClr val="312F2B"/>
                </a:solidFill>
                <a:latin typeface="Times New Roman" panose="02020603050405020304" pitchFamily="18" charset="0"/>
                <a:ea typeface="Gelasio" pitchFamily="34" charset="-122"/>
                <a:cs typeface="Times New Roman" panose="02020603050405020304" pitchFamily="18" charset="0"/>
              </a:rPr>
              <a:t>lửa</a:t>
            </a:r>
            <a:endParaRPr lang="en-US" sz="5400" dirty="0">
              <a:latin typeface="Times New Roman" panose="02020603050405020304" pitchFamily="18" charset="0"/>
              <a:cs typeface="Times New Roman" panose="02020603050405020304" pitchFamily="18" charset="0"/>
            </a:endParaRPr>
          </a:p>
        </p:txBody>
      </p:sp>
      <p:sp>
        <p:nvSpPr>
          <p:cNvPr id="3" name="Text 1"/>
          <p:cNvSpPr/>
          <p:nvPr/>
        </p:nvSpPr>
        <p:spPr>
          <a:xfrm>
            <a:off x="6366423" y="3441232"/>
            <a:ext cx="3122354" cy="354330"/>
          </a:xfrm>
          <a:prstGeom prst="rect">
            <a:avLst/>
          </a:prstGeom>
          <a:noFill/>
          <a:ln/>
        </p:spPr>
        <p:txBody>
          <a:bodyPr wrap="none" lIns="0" tIns="0" rIns="0" bIns="0" rtlCol="0" anchor="t"/>
          <a:lstStyle/>
          <a:p>
            <a:pPr marL="0" indent="0">
              <a:lnSpc>
                <a:spcPts val="2750"/>
              </a:lnSpc>
              <a:buNone/>
            </a:pPr>
            <a:r>
              <a:rPr lang="en-US" sz="3600" dirty="0" err="1">
                <a:solidFill>
                  <a:srgbClr val="312F2B"/>
                </a:solidFill>
                <a:latin typeface="Times New Roman" panose="02020603050405020304" pitchFamily="18" charset="0"/>
                <a:ea typeface="Gelasio" pitchFamily="34" charset="-122"/>
                <a:cs typeface="Times New Roman" panose="02020603050405020304" pitchFamily="18" charset="0"/>
              </a:rPr>
              <a:t>Tường</a:t>
            </a:r>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3600" dirty="0" err="1" smtClean="0">
                <a:solidFill>
                  <a:srgbClr val="312F2B"/>
                </a:solidFill>
                <a:latin typeface="Times New Roman" panose="02020603050405020304" pitchFamily="18" charset="0"/>
                <a:ea typeface="Gelasio" pitchFamily="34" charset="-122"/>
                <a:cs typeface="Times New Roman" panose="02020603050405020304" pitchFamily="18" charset="0"/>
              </a:rPr>
              <a:t>lửa</a:t>
            </a:r>
            <a:r>
              <a:rPr lang="en-US" sz="36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(Firewall)</a:t>
            </a:r>
            <a:endParaRPr lang="en-US" sz="3600" dirty="0">
              <a:latin typeface="Times New Roman" panose="02020603050405020304" pitchFamily="18" charset="0"/>
              <a:cs typeface="Times New Roman" panose="02020603050405020304" pitchFamily="18" charset="0"/>
            </a:endParaRPr>
          </a:p>
        </p:txBody>
      </p:sp>
      <p:sp>
        <p:nvSpPr>
          <p:cNvPr id="4" name="Text 2"/>
          <p:cNvSpPr/>
          <p:nvPr/>
        </p:nvSpPr>
        <p:spPr>
          <a:xfrm>
            <a:off x="6057595" y="4373494"/>
            <a:ext cx="7908662" cy="1902178"/>
          </a:xfrm>
          <a:prstGeom prst="rect">
            <a:avLst/>
          </a:prstGeom>
          <a:noFill/>
          <a:ln/>
        </p:spPr>
        <p:txBody>
          <a:bodyPr wrap="square" lIns="0" tIns="0" rIns="0" bIns="0" rtlCol="0" anchor="t"/>
          <a:lstStyle/>
          <a:p>
            <a:pPr marL="342900" indent="-342900">
              <a:lnSpc>
                <a:spcPts val="285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a:t>
            </a:r>
            <a:r>
              <a:rPr lang="vi-VN" sz="2800" dirty="0" smtClean="0">
                <a:latin typeface="Times New Roman" panose="02020603050405020304" pitchFamily="18" charset="0"/>
                <a:cs typeface="Times New Roman" panose="02020603050405020304" pitchFamily="18" charset="0"/>
              </a:rPr>
              <a:t>à một hệ thống bảo mật mạng được thiết kế để theo dõi và kiểm soát lưu lượng dữ liệu ra vào trên mạng dựa trên các quy tắc bảo mật đã được thiết lập</a:t>
            </a:r>
            <a:r>
              <a:rPr lang="vi-VN" sz="2800" dirty="0" smtClean="0"/>
              <a:t>.</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8071160" y="3980597"/>
            <a:ext cx="2835235" cy="354330"/>
          </a:xfrm>
          <a:prstGeom prst="rect">
            <a:avLst/>
          </a:prstGeom>
          <a:noFill/>
          <a:ln/>
        </p:spPr>
        <p:txBody>
          <a:bodyPr wrap="none" lIns="0" tIns="0" rIns="0" bIns="0" rtlCol="0" anchor="t"/>
          <a:lstStyle/>
          <a:p>
            <a:pPr marL="0" indent="0">
              <a:lnSpc>
                <a:spcPts val="2750"/>
              </a:lnSpc>
              <a:buNone/>
            </a:pP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8162975" y="5104543"/>
            <a:ext cx="6244709" cy="362903"/>
          </a:xfrm>
          <a:prstGeom prst="rect">
            <a:avLst/>
          </a:prstGeom>
          <a:noFill/>
          <a:ln/>
        </p:spPr>
        <p:txBody>
          <a:bodyPr wrap="none" lIns="0" tIns="0" rIns="0" bIns="0" rtlCol="0" anchor="ctr"/>
          <a:lstStyle/>
          <a:p>
            <a:pPr marL="342900" indent="-342900">
              <a:lnSpc>
                <a:spcPts val="2850"/>
              </a:lnSpc>
              <a:buFont typeface="Arial" panose="020B0604020202020204" pitchFamily="34" charset="0"/>
              <a:buChar char="•"/>
            </a:pPr>
            <a:endParaRPr lang="en-US" sz="2400" dirty="0" smtClean="0">
              <a:solidFill>
                <a:srgbClr val="272525"/>
              </a:solidFill>
              <a:latin typeface="Times New Roman" panose="02020603050405020304" pitchFamily="18" charset="0"/>
              <a:ea typeface="Lato" pitchFamily="34" charset="-122"/>
              <a:cs typeface="Times New Roman" panose="02020603050405020304" pitchFamily="18" charset="0"/>
            </a:endParaRPr>
          </a:p>
        </p:txBody>
      </p:sp>
      <p:sp>
        <p:nvSpPr>
          <p:cNvPr id="7" name="Rectangle 6"/>
          <p:cNvSpPr/>
          <p:nvPr/>
        </p:nvSpPr>
        <p:spPr>
          <a:xfrm>
            <a:off x="12637971" y="7719461"/>
            <a:ext cx="1992429" cy="423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902863"/>
            <a:ext cx="12537162"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p:cNvSpPr/>
          <p:nvPr/>
        </p:nvSpPr>
        <p:spPr>
          <a:xfrm>
            <a:off x="793790" y="4178617"/>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p:cNvSpPr/>
          <p:nvPr/>
        </p:nvSpPr>
        <p:spPr>
          <a:xfrm>
            <a:off x="793790" y="4759762"/>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3"/>
          <p:cNvSpPr/>
          <p:nvPr/>
        </p:nvSpPr>
        <p:spPr>
          <a:xfrm>
            <a:off x="7599521" y="4178617"/>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7599521" y="4759762"/>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Rectangle 6"/>
          <p:cNvSpPr/>
          <p:nvPr/>
        </p:nvSpPr>
        <p:spPr>
          <a:xfrm>
            <a:off x="12637971" y="7575082"/>
            <a:ext cx="1992429" cy="654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26229" y="2491110"/>
            <a:ext cx="3332964" cy="923330"/>
          </a:xfrm>
          <a:prstGeom prst="rect">
            <a:avLst/>
          </a:prstGeom>
          <a:noFill/>
        </p:spPr>
        <p:txBody>
          <a:bodyPr wrap="none" rtlCol="0">
            <a:spAutoFit/>
          </a:bodyPr>
          <a:lstStyle/>
          <a:p>
            <a:r>
              <a:rPr lang="en-US" sz="3600" dirty="0" err="1" smtClean="0">
                <a:solidFill>
                  <a:srgbClr val="312F2B"/>
                </a:solidFill>
                <a:latin typeface="Times New Roman" panose="02020603050405020304" pitchFamily="18" charset="0"/>
                <a:ea typeface="Gelasio" pitchFamily="34" charset="-122"/>
                <a:cs typeface="Times New Roman" panose="02020603050405020304" pitchFamily="18" charset="0"/>
              </a:rPr>
              <a:t>Chức</a:t>
            </a:r>
            <a:r>
              <a:rPr lang="en-US" sz="36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3600" dirty="0" err="1" smtClean="0">
                <a:solidFill>
                  <a:srgbClr val="312F2B"/>
                </a:solidFill>
                <a:latin typeface="Times New Roman" panose="02020603050405020304" pitchFamily="18" charset="0"/>
                <a:ea typeface="Gelasio" pitchFamily="34" charset="-122"/>
                <a:cs typeface="Times New Roman" panose="02020603050405020304" pitchFamily="18" charset="0"/>
              </a:rPr>
              <a:t>năng</a:t>
            </a:r>
            <a:r>
              <a:rPr lang="en-US" sz="36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3600" dirty="0" err="1" smtClean="0">
                <a:solidFill>
                  <a:srgbClr val="312F2B"/>
                </a:solidFill>
                <a:latin typeface="Times New Roman" panose="02020603050405020304" pitchFamily="18" charset="0"/>
                <a:ea typeface="Gelasio" pitchFamily="34" charset="-122"/>
                <a:cs typeface="Times New Roman" panose="02020603050405020304" pitchFamily="18" charset="0"/>
              </a:rPr>
              <a:t>chính</a:t>
            </a:r>
            <a:endParaRPr lang="en-US" sz="3600" dirty="0" smtClean="0">
              <a:latin typeface="Times New Roman" panose="02020603050405020304" pitchFamily="18" charset="0"/>
              <a:cs typeface="Times New Roman" panose="02020603050405020304" pitchFamily="18" charset="0"/>
            </a:endParaRPr>
          </a:p>
          <a:p>
            <a:endParaRPr lang="en-US" dirty="0"/>
          </a:p>
        </p:txBody>
      </p:sp>
      <p:sp>
        <p:nvSpPr>
          <p:cNvPr id="9" name="TextBox 8"/>
          <p:cNvSpPr txBox="1"/>
          <p:nvPr/>
        </p:nvSpPr>
        <p:spPr>
          <a:xfrm>
            <a:off x="2774483" y="2098307"/>
            <a:ext cx="45719" cy="369332"/>
          </a:xfrm>
          <a:prstGeom prst="rect">
            <a:avLst/>
          </a:prstGeom>
          <a:noFill/>
        </p:spPr>
        <p:txBody>
          <a:bodyPr wrap="square" rtlCol="0">
            <a:spAutoFit/>
          </a:bodyPr>
          <a:lstStyle/>
          <a:p>
            <a:endParaRPr lang="en-US" dirty="0"/>
          </a:p>
        </p:txBody>
      </p:sp>
      <p:sp>
        <p:nvSpPr>
          <p:cNvPr id="10" name="TextBox 9"/>
          <p:cNvSpPr txBox="1"/>
          <p:nvPr/>
        </p:nvSpPr>
        <p:spPr>
          <a:xfrm>
            <a:off x="6037760" y="1174977"/>
            <a:ext cx="5490734" cy="1107996"/>
          </a:xfrm>
          <a:prstGeom prst="rect">
            <a:avLst/>
          </a:prstGeom>
          <a:noFill/>
        </p:spPr>
        <p:txBody>
          <a:bodyPr wrap="none" rtlCol="0">
            <a:spAutoFit/>
          </a:bodyPr>
          <a:lstStyle/>
          <a:p>
            <a:r>
              <a:rPr lang="en-US" sz="4800" dirty="0" err="1" smtClean="0">
                <a:solidFill>
                  <a:srgbClr val="312F2B"/>
                </a:solidFill>
                <a:latin typeface="Times New Roman" panose="02020603050405020304" pitchFamily="18" charset="0"/>
                <a:ea typeface="Gelasio" pitchFamily="34" charset="-122"/>
                <a:cs typeface="Times New Roman" panose="02020603050405020304" pitchFamily="18" charset="0"/>
              </a:rPr>
              <a:t>Khái</a:t>
            </a:r>
            <a:r>
              <a:rPr lang="en-US" sz="48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4800" dirty="0" err="1" smtClean="0">
                <a:solidFill>
                  <a:srgbClr val="312F2B"/>
                </a:solidFill>
                <a:latin typeface="Times New Roman" panose="02020603050405020304" pitchFamily="18" charset="0"/>
                <a:ea typeface="Gelasio" pitchFamily="34" charset="-122"/>
                <a:cs typeface="Times New Roman" panose="02020603050405020304" pitchFamily="18" charset="0"/>
              </a:rPr>
              <a:t>niệm</a:t>
            </a:r>
            <a:r>
              <a:rPr lang="en-US" sz="48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4800" dirty="0" err="1" smtClean="0">
                <a:solidFill>
                  <a:srgbClr val="312F2B"/>
                </a:solidFill>
                <a:latin typeface="Times New Roman" panose="02020603050405020304" pitchFamily="18" charset="0"/>
                <a:ea typeface="Gelasio" pitchFamily="34" charset="-122"/>
                <a:cs typeface="Times New Roman" panose="02020603050405020304" pitchFamily="18" charset="0"/>
              </a:rPr>
              <a:t>Tường</a:t>
            </a:r>
            <a:r>
              <a:rPr lang="en-US" sz="48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4800" dirty="0" err="1" smtClean="0">
                <a:solidFill>
                  <a:srgbClr val="312F2B"/>
                </a:solidFill>
                <a:latin typeface="Times New Roman" panose="02020603050405020304" pitchFamily="18" charset="0"/>
                <a:ea typeface="Gelasio" pitchFamily="34" charset="-122"/>
                <a:cs typeface="Times New Roman" panose="02020603050405020304" pitchFamily="18" charset="0"/>
              </a:rPr>
              <a:t>lửa</a:t>
            </a:r>
            <a:endParaRPr lang="en-US" sz="4800" dirty="0" smtClean="0">
              <a:latin typeface="Times New Roman" panose="02020603050405020304" pitchFamily="18" charset="0"/>
              <a:cs typeface="Times New Roman" panose="02020603050405020304" pitchFamily="18" charset="0"/>
            </a:endParaRPr>
          </a:p>
          <a:p>
            <a:endParaRPr lang="en-US" dirty="0"/>
          </a:p>
        </p:txBody>
      </p:sp>
      <p:sp>
        <p:nvSpPr>
          <p:cNvPr id="11" name="TextBox 10"/>
          <p:cNvSpPr txBox="1"/>
          <p:nvPr/>
        </p:nvSpPr>
        <p:spPr>
          <a:xfrm>
            <a:off x="5975272" y="3465365"/>
            <a:ext cx="8655128" cy="4088299"/>
          </a:xfrm>
          <a:prstGeom prst="rect">
            <a:avLst/>
          </a:prstGeom>
          <a:noFill/>
        </p:spPr>
        <p:txBody>
          <a:bodyPr wrap="square" rtlCol="0">
            <a:spAutoFit/>
          </a:bodyPr>
          <a:lstStyle/>
          <a:p>
            <a:pPr marL="342900" indent="-342900">
              <a:lnSpc>
                <a:spcPts val="2850"/>
              </a:lnSpc>
              <a:buFont typeface="Arial" panose="020B0604020202020204" pitchFamily="34" charset="0"/>
              <a:buChar char="•"/>
            </a:pP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Lọc</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lưu</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lượng</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vi-VN" sz="2200" dirty="0" smtClean="0">
                <a:latin typeface="+mj-lt"/>
              </a:rPr>
              <a:t>Kiểm tra dữ liệu (gói tin) truyền qua mạng và quyết định cho phép hoặc chặn gói tin đó dựa trên các quy tắc (rules) được định nghĩa.</a:t>
            </a:r>
            <a:endParaRPr lang="en-US" sz="2200" dirty="0" smtClean="0">
              <a:latin typeface="+mj-lt"/>
            </a:endParaRPr>
          </a:p>
          <a:p>
            <a:pPr marL="342900" indent="-342900">
              <a:lnSpc>
                <a:spcPts val="2850"/>
              </a:lnSpc>
              <a:buFont typeface="Arial" panose="020B0604020202020204" pitchFamily="34" charset="0"/>
              <a:buChar char="•"/>
            </a:pPr>
            <a:endParaRPr lang="en-US" sz="2400" dirty="0" smtClean="0">
              <a:solidFill>
                <a:srgbClr val="272525"/>
              </a:solidFill>
              <a:latin typeface="+mj-lt"/>
              <a:ea typeface="Lato" pitchFamily="34" charset="-122"/>
              <a:cs typeface="Times New Roman" panose="02020603050405020304" pitchFamily="18" charset="0"/>
            </a:endParaRPr>
          </a:p>
          <a:p>
            <a:pPr marL="342900" indent="-342900">
              <a:lnSpc>
                <a:spcPts val="2850"/>
              </a:lnSpc>
              <a:buFont typeface="Arial" panose="020B0604020202020204" pitchFamily="34" charset="0"/>
              <a:buChar char="•"/>
            </a:pP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Ngăn </a:t>
            </a: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chặn</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tấn</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công</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vi-VN" sz="2200" dirty="0" smtClean="0">
                <a:latin typeface="+mj-lt"/>
              </a:rPr>
              <a:t>Ngăn chặn các truy cập trái phép, bảo vệ hệ thống khỏi các mối đe dọa như hacker, virus, và các cuộc tấn công mạng.</a:t>
            </a:r>
            <a:endParaRPr lang="en-US" sz="2200" dirty="0" smtClean="0">
              <a:latin typeface="+mj-lt"/>
            </a:endParaRPr>
          </a:p>
          <a:p>
            <a:pPr marL="342900" indent="-342900">
              <a:lnSpc>
                <a:spcPts val="2850"/>
              </a:lnSpc>
              <a:buFont typeface="Arial" panose="020B0604020202020204" pitchFamily="34" charset="0"/>
              <a:buChar char="•"/>
            </a:pPr>
            <a:endParaRPr lang="en-US" sz="2000" dirty="0" smtClean="0">
              <a:solidFill>
                <a:srgbClr val="272525"/>
              </a:solidFill>
              <a:latin typeface="+mj-lt"/>
              <a:ea typeface="Lato" pitchFamily="34" charset="-122"/>
              <a:cs typeface="Times New Roman" panose="02020603050405020304" pitchFamily="18" charset="0"/>
            </a:endParaRPr>
          </a:p>
          <a:p>
            <a:pPr marL="342900" indent="-342900">
              <a:lnSpc>
                <a:spcPts val="2850"/>
              </a:lnSpc>
              <a:buFont typeface="Arial" panose="020B0604020202020204" pitchFamily="34" charset="0"/>
              <a:buChar char="•"/>
            </a:pPr>
            <a:r>
              <a:rPr lang="en-US" sz="2600" dirty="0" err="1" smtClean="0">
                <a:solidFill>
                  <a:srgbClr val="272525"/>
                </a:solidFill>
                <a:latin typeface="Times New Roman" panose="02020603050405020304" pitchFamily="18" charset="0"/>
                <a:cs typeface="Times New Roman" panose="02020603050405020304" pitchFamily="18" charset="0"/>
              </a:rPr>
              <a:t>Giám</a:t>
            </a:r>
            <a:r>
              <a:rPr lang="en-US" sz="2600" dirty="0" smtClean="0">
                <a:solidFill>
                  <a:srgbClr val="272525"/>
                </a:solidFill>
                <a:latin typeface="Times New Roman" panose="02020603050405020304" pitchFamily="18" charset="0"/>
                <a:cs typeface="Times New Roman" panose="02020603050405020304" pitchFamily="18" charset="0"/>
              </a:rPr>
              <a:t> </a:t>
            </a:r>
            <a:r>
              <a:rPr lang="en-US" sz="2600" dirty="0" err="1" smtClean="0">
                <a:solidFill>
                  <a:srgbClr val="272525"/>
                </a:solidFill>
                <a:latin typeface="Times New Roman" panose="02020603050405020304" pitchFamily="18" charset="0"/>
                <a:cs typeface="Times New Roman" panose="02020603050405020304" pitchFamily="18" charset="0"/>
              </a:rPr>
              <a:t>sát</a:t>
            </a:r>
            <a:r>
              <a:rPr lang="en-US" sz="2600" dirty="0" smtClean="0">
                <a:solidFill>
                  <a:srgbClr val="272525"/>
                </a:solidFill>
                <a:latin typeface="Times New Roman" panose="02020603050405020304" pitchFamily="18" charset="0"/>
                <a:cs typeface="Times New Roman" panose="02020603050405020304" pitchFamily="18" charset="0"/>
              </a:rPr>
              <a:t> </a:t>
            </a:r>
            <a:r>
              <a:rPr lang="en-US" sz="2600" dirty="0" err="1" smtClean="0">
                <a:solidFill>
                  <a:srgbClr val="272525"/>
                </a:solidFill>
                <a:latin typeface="Times New Roman" panose="02020603050405020304" pitchFamily="18" charset="0"/>
                <a:cs typeface="Times New Roman" panose="02020603050405020304" pitchFamily="18" charset="0"/>
              </a:rPr>
              <a:t>hoạt</a:t>
            </a:r>
            <a:r>
              <a:rPr lang="en-US" sz="2600" dirty="0" smtClean="0">
                <a:solidFill>
                  <a:srgbClr val="272525"/>
                </a:solidFill>
                <a:latin typeface="Times New Roman" panose="02020603050405020304" pitchFamily="18" charset="0"/>
                <a:cs typeface="Times New Roman" panose="02020603050405020304" pitchFamily="18" charset="0"/>
              </a:rPr>
              <a:t> </a:t>
            </a:r>
            <a:r>
              <a:rPr lang="en-US" sz="2600" dirty="0" err="1" smtClean="0">
                <a:solidFill>
                  <a:srgbClr val="272525"/>
                </a:solidFill>
                <a:latin typeface="Times New Roman" panose="02020603050405020304" pitchFamily="18" charset="0"/>
                <a:cs typeface="Times New Roman" panose="02020603050405020304" pitchFamily="18" charset="0"/>
              </a:rPr>
              <a:t>động</a:t>
            </a:r>
            <a:r>
              <a:rPr lang="en-US" sz="2600" dirty="0" smtClean="0">
                <a:solidFill>
                  <a:srgbClr val="272525"/>
                </a:solidFill>
                <a:latin typeface="Times New Roman" panose="02020603050405020304" pitchFamily="18" charset="0"/>
                <a:cs typeface="Times New Roman" panose="02020603050405020304" pitchFamily="18" charset="0"/>
              </a:rPr>
              <a:t>: </a:t>
            </a:r>
            <a:r>
              <a:rPr lang="vi-VN" sz="2200" dirty="0" smtClean="0">
                <a:latin typeface="+mj-lt"/>
              </a:rPr>
              <a:t>Theo dõi và ghi lại các kết nối mạng để phát hiện bất thường hoặc xâm nhập.</a:t>
            </a:r>
            <a:endParaRPr lang="en-US" sz="2200" dirty="0" smtClean="0">
              <a:latin typeface="+mj-lt"/>
            </a:endParaRPr>
          </a:p>
          <a:p>
            <a:endParaRPr lang="en-US" dirty="0"/>
          </a:p>
        </p:txBody>
      </p:sp>
      <p:pic>
        <p:nvPicPr>
          <p:cNvPr id="12"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872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Vai trò của </a:t>
            </a:r>
            <a:r>
              <a:rPr lang="en-US" sz="4450" dirty="0" err="1">
                <a:solidFill>
                  <a:srgbClr val="312F2B"/>
                </a:solidFill>
                <a:latin typeface="Gelasio" pitchFamily="34" charset="0"/>
                <a:ea typeface="Gelasio" pitchFamily="34" charset="-122"/>
                <a:cs typeface="Gelasio" pitchFamily="34" charset="-120"/>
              </a:rPr>
              <a:t>Tường</a:t>
            </a:r>
            <a:r>
              <a:rPr lang="en-US" sz="4450" dirty="0">
                <a:solidFill>
                  <a:srgbClr val="312F2B"/>
                </a:solidFill>
                <a:latin typeface="Gelasio" pitchFamily="34" charset="0"/>
                <a:ea typeface="Gelasio" pitchFamily="34" charset="-122"/>
                <a:cs typeface="Gelasio" pitchFamily="34" charset="-120"/>
              </a:rPr>
              <a:t> </a:t>
            </a:r>
            <a:r>
              <a:rPr lang="en-US" sz="4450" dirty="0" err="1" smtClean="0">
                <a:solidFill>
                  <a:srgbClr val="312F2B"/>
                </a:solidFill>
                <a:latin typeface="Gelasio" pitchFamily="34" charset="0"/>
                <a:ea typeface="Gelasio" pitchFamily="34" charset="-122"/>
                <a:cs typeface="Gelasio" pitchFamily="34" charset="-120"/>
              </a:rPr>
              <a:t>lửa</a:t>
            </a:r>
            <a:r>
              <a:rPr lang="en-US" sz="4450" dirty="0" smtClean="0">
                <a:solidFill>
                  <a:srgbClr val="312F2B"/>
                </a:solidFill>
                <a:latin typeface="Gelasio" pitchFamily="34" charset="0"/>
                <a:ea typeface="Gelasio" pitchFamily="34" charset="-122"/>
                <a:cs typeface="Gelasio" pitchFamily="34" charset="-120"/>
              </a:rPr>
              <a:t> </a:t>
            </a:r>
            <a:r>
              <a:rPr lang="en-US" sz="4450" dirty="0">
                <a:solidFill>
                  <a:srgbClr val="312F2B"/>
                </a:solidFill>
                <a:latin typeface="Gelasio" pitchFamily="34" charset="0"/>
                <a:ea typeface="Gelasio" pitchFamily="34" charset="-122"/>
                <a:cs typeface="Gelasio" pitchFamily="34" charset="-120"/>
              </a:rPr>
              <a:t>trong Bảo mật Mạng</a:t>
            </a:r>
            <a:endParaRPr lang="en-US" sz="4450" dirty="0"/>
          </a:p>
        </p:txBody>
      </p:sp>
      <p:sp>
        <p:nvSpPr>
          <p:cNvPr id="4" name="Shape 1"/>
          <p:cNvSpPr/>
          <p:nvPr/>
        </p:nvSpPr>
        <p:spPr>
          <a:xfrm>
            <a:off x="793790" y="4171593"/>
            <a:ext cx="396835" cy="396835"/>
          </a:xfrm>
          <a:prstGeom prst="roundRect">
            <a:avLst>
              <a:gd name="adj" fmla="val 24007"/>
            </a:avLst>
          </a:prstGeom>
          <a:solidFill>
            <a:srgbClr val="E8E8E3"/>
          </a:solidFill>
          <a:ln w="7620">
            <a:solidFill>
              <a:srgbClr val="CECEC9"/>
            </a:solidFill>
            <a:prstDash val="solid"/>
          </a:ln>
        </p:spPr>
      </p:sp>
      <p:sp>
        <p:nvSpPr>
          <p:cNvPr id="5" name="Text 2"/>
          <p:cNvSpPr/>
          <p:nvPr/>
        </p:nvSpPr>
        <p:spPr>
          <a:xfrm>
            <a:off x="1417439" y="4171593"/>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Ngăn chặn tấn công mạng</a:t>
            </a:r>
            <a:endParaRPr lang="en-US" sz="2200" dirty="0"/>
          </a:p>
        </p:txBody>
      </p:sp>
      <p:sp>
        <p:nvSpPr>
          <p:cNvPr id="6" name="Shape 3"/>
          <p:cNvSpPr/>
          <p:nvPr/>
        </p:nvSpPr>
        <p:spPr>
          <a:xfrm>
            <a:off x="4685467" y="4171593"/>
            <a:ext cx="396835" cy="396835"/>
          </a:xfrm>
          <a:prstGeom prst="roundRect">
            <a:avLst>
              <a:gd name="adj" fmla="val 24007"/>
            </a:avLst>
          </a:prstGeom>
          <a:solidFill>
            <a:srgbClr val="E8E8E3"/>
          </a:solidFill>
          <a:ln w="7620">
            <a:solidFill>
              <a:srgbClr val="CECEC9"/>
            </a:solidFill>
            <a:prstDash val="solid"/>
          </a:ln>
        </p:spPr>
      </p:sp>
      <p:sp>
        <p:nvSpPr>
          <p:cNvPr id="7" name="Text 4"/>
          <p:cNvSpPr/>
          <p:nvPr/>
        </p:nvSpPr>
        <p:spPr>
          <a:xfrm>
            <a:off x="5309116" y="4171593"/>
            <a:ext cx="3025854" cy="354330"/>
          </a:xfrm>
          <a:prstGeom prst="rect">
            <a:avLst/>
          </a:prstGeom>
          <a:noFill/>
          <a:ln/>
        </p:spPr>
        <p:txBody>
          <a:bodyPr wrap="non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Bảo vệ dữ liệu nhạy cảm</a:t>
            </a:r>
            <a:endParaRPr lang="en-US" sz="2200" dirty="0"/>
          </a:p>
        </p:txBody>
      </p:sp>
      <p:sp>
        <p:nvSpPr>
          <p:cNvPr id="8" name="Shape 5"/>
          <p:cNvSpPr/>
          <p:nvPr/>
        </p:nvSpPr>
        <p:spPr>
          <a:xfrm>
            <a:off x="793790" y="5362218"/>
            <a:ext cx="396835" cy="396835"/>
          </a:xfrm>
          <a:prstGeom prst="roundRect">
            <a:avLst>
              <a:gd name="adj" fmla="val 24007"/>
            </a:avLst>
          </a:prstGeom>
          <a:solidFill>
            <a:srgbClr val="E8E8E3"/>
          </a:solidFill>
          <a:ln w="7620">
            <a:solidFill>
              <a:srgbClr val="CECEC9"/>
            </a:solidFill>
            <a:prstDash val="solid"/>
          </a:ln>
        </p:spPr>
      </p:sp>
      <p:sp>
        <p:nvSpPr>
          <p:cNvPr id="9" name="Text 6"/>
          <p:cNvSpPr/>
          <p:nvPr/>
        </p:nvSpPr>
        <p:spPr>
          <a:xfrm>
            <a:off x="1417439" y="5362218"/>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Đảm bảo tính toàn vẹn và bảo mật truy cập</a:t>
            </a:r>
            <a:endParaRPr lang="en-US" sz="2200" dirty="0"/>
          </a:p>
        </p:txBody>
      </p:sp>
      <p:sp>
        <p:nvSpPr>
          <p:cNvPr id="10" name="Shape 7"/>
          <p:cNvSpPr/>
          <p:nvPr/>
        </p:nvSpPr>
        <p:spPr>
          <a:xfrm>
            <a:off x="4685467" y="5362218"/>
            <a:ext cx="396835" cy="396835"/>
          </a:xfrm>
          <a:prstGeom prst="roundRect">
            <a:avLst>
              <a:gd name="adj" fmla="val 24007"/>
            </a:avLst>
          </a:prstGeom>
          <a:solidFill>
            <a:srgbClr val="E8E8E3"/>
          </a:solidFill>
          <a:ln w="7620">
            <a:solidFill>
              <a:srgbClr val="CECEC9"/>
            </a:solidFill>
            <a:prstDash val="solid"/>
          </a:ln>
        </p:spPr>
      </p:sp>
      <p:sp>
        <p:nvSpPr>
          <p:cNvPr id="11" name="Text 8"/>
          <p:cNvSpPr/>
          <p:nvPr/>
        </p:nvSpPr>
        <p:spPr>
          <a:xfrm>
            <a:off x="5309116" y="5362218"/>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Góp phần tuân thủ chính sách an ninh</a:t>
            </a:r>
            <a:endParaRPr lang="en-US" sz="2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02499"/>
            <a:ext cx="8362950" cy="708779"/>
          </a:xfrm>
          <a:prstGeom prst="rect">
            <a:avLst/>
          </a:prstGeom>
          <a:noFill/>
          <a:ln/>
        </p:spPr>
        <p:txBody>
          <a:bodyPr wrap="none" lIns="0" tIns="0" rIns="0" bIns="0" rtlCol="0" anchor="t"/>
          <a:lstStyle/>
          <a:p>
            <a:pPr marL="0" indent="0">
              <a:lnSpc>
                <a:spcPts val="5550"/>
              </a:lnSpc>
              <a:buNone/>
            </a:pPr>
            <a:r>
              <a:rPr lang="en-US" sz="4400" dirty="0">
                <a:solidFill>
                  <a:srgbClr val="312F2B"/>
                </a:solidFill>
                <a:latin typeface="Times New Roman" panose="02020603050405020304" pitchFamily="18" charset="0"/>
                <a:ea typeface="Gelasio" pitchFamily="34" charset="-122"/>
                <a:cs typeface="Times New Roman" panose="02020603050405020304" pitchFamily="18" charset="0"/>
              </a:rPr>
              <a:t>Các mô hình triển khai </a:t>
            </a:r>
            <a:r>
              <a:rPr lang="en-US" sz="4400" dirty="0" err="1">
                <a:solidFill>
                  <a:srgbClr val="312F2B"/>
                </a:solidFill>
                <a:latin typeface="Times New Roman" panose="02020603050405020304" pitchFamily="18" charset="0"/>
                <a:ea typeface="Gelasio" pitchFamily="34" charset="-122"/>
                <a:cs typeface="Times New Roman" panose="02020603050405020304" pitchFamily="18" charset="0"/>
              </a:rPr>
              <a:t>Tường</a:t>
            </a:r>
            <a:r>
              <a:rPr lang="en-US" sz="4400" dirty="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4400" dirty="0" err="1" smtClean="0">
                <a:solidFill>
                  <a:srgbClr val="312F2B"/>
                </a:solidFill>
                <a:latin typeface="Times New Roman" panose="02020603050405020304" pitchFamily="18" charset="0"/>
                <a:ea typeface="Gelasio" pitchFamily="34" charset="-122"/>
                <a:cs typeface="Times New Roman" panose="02020603050405020304" pitchFamily="18" charset="0"/>
              </a:rPr>
              <a:t>lửa</a:t>
            </a:r>
            <a:endParaRPr lang="en-US" sz="4400" dirty="0">
              <a:latin typeface="Times New Roman" panose="02020603050405020304" pitchFamily="18" charset="0"/>
              <a:cs typeface="Times New Roman" panose="02020603050405020304" pitchFamily="18" charset="0"/>
            </a:endParaRPr>
          </a:p>
        </p:txBody>
      </p:sp>
      <p:sp>
        <p:nvSpPr>
          <p:cNvPr id="4" name="Shape 1"/>
          <p:cNvSpPr/>
          <p:nvPr/>
        </p:nvSpPr>
        <p:spPr>
          <a:xfrm>
            <a:off x="793790" y="4851440"/>
            <a:ext cx="4196358" cy="2410897"/>
          </a:xfrm>
          <a:prstGeom prst="roundRect">
            <a:avLst>
              <a:gd name="adj" fmla="val 3952"/>
            </a:avLst>
          </a:prstGeom>
          <a:solidFill>
            <a:srgbClr val="E8E8E3"/>
          </a:solidFill>
          <a:ln w="7620">
            <a:solidFill>
              <a:srgbClr val="CECEC9"/>
            </a:solidFill>
            <a:prstDash val="solid"/>
          </a:ln>
        </p:spPr>
      </p:sp>
      <p:sp>
        <p:nvSpPr>
          <p:cNvPr id="5" name="Text 2"/>
          <p:cNvSpPr/>
          <p:nvPr/>
        </p:nvSpPr>
        <p:spPr>
          <a:xfrm>
            <a:off x="1028224" y="5085874"/>
            <a:ext cx="2835235" cy="354330"/>
          </a:xfrm>
          <a:prstGeom prst="rect">
            <a:avLst/>
          </a:prstGeom>
          <a:noFill/>
          <a:ln/>
        </p:spPr>
        <p:txBody>
          <a:bodyPr wrap="none" lIns="0" tIns="0" rIns="0" bIns="0" rtlCol="0" anchor="t"/>
          <a:lstStyle/>
          <a:p>
            <a:pPr marL="0" indent="0">
              <a:lnSpc>
                <a:spcPts val="2750"/>
              </a:lnSpc>
              <a:buNone/>
            </a:pPr>
            <a:r>
              <a:rPr lang="en-US" sz="2400" dirty="0" err="1">
                <a:solidFill>
                  <a:srgbClr val="272525"/>
                </a:solidFill>
                <a:latin typeface="Gelasio" pitchFamily="34" charset="0"/>
                <a:ea typeface="Gelasio" pitchFamily="34" charset="-122"/>
                <a:cs typeface="Gelasio" pitchFamily="34" charset="-120"/>
              </a:rPr>
              <a:t>Tường</a:t>
            </a:r>
            <a:r>
              <a:rPr lang="en-US" sz="2400" dirty="0">
                <a:solidFill>
                  <a:srgbClr val="272525"/>
                </a:solidFill>
                <a:latin typeface="Gelasio" pitchFamily="34" charset="0"/>
                <a:ea typeface="Gelasio" pitchFamily="34" charset="-122"/>
                <a:cs typeface="Gelasio" pitchFamily="34" charset="-120"/>
              </a:rPr>
              <a:t> </a:t>
            </a:r>
            <a:r>
              <a:rPr lang="en-US" sz="2400" dirty="0" err="1" smtClean="0">
                <a:solidFill>
                  <a:srgbClr val="272525"/>
                </a:solidFill>
                <a:latin typeface="Gelasio" pitchFamily="34" charset="0"/>
                <a:ea typeface="Gelasio" pitchFamily="34" charset="-122"/>
                <a:cs typeface="Gelasio" pitchFamily="34" charset="-120"/>
              </a:rPr>
              <a:t>lửa</a:t>
            </a:r>
            <a:r>
              <a:rPr lang="en-US" sz="2400" dirty="0" smtClean="0">
                <a:solidFill>
                  <a:srgbClr val="272525"/>
                </a:solidFill>
                <a:latin typeface="Gelasio" pitchFamily="34" charset="0"/>
                <a:ea typeface="Gelasio" pitchFamily="34" charset="-122"/>
                <a:cs typeface="Gelasio" pitchFamily="34" charset="-120"/>
              </a:rPr>
              <a:t> </a:t>
            </a:r>
            <a:r>
              <a:rPr lang="en-US" sz="2400" dirty="0">
                <a:solidFill>
                  <a:srgbClr val="272525"/>
                </a:solidFill>
                <a:latin typeface="Gelasio" pitchFamily="34" charset="0"/>
                <a:ea typeface="Gelasio" pitchFamily="34" charset="-122"/>
                <a:cs typeface="Gelasio" pitchFamily="34" charset="-120"/>
              </a:rPr>
              <a:t>phần cứng</a:t>
            </a:r>
            <a:endParaRPr lang="en-US" sz="2400" dirty="0"/>
          </a:p>
        </p:txBody>
      </p:sp>
      <p:sp>
        <p:nvSpPr>
          <p:cNvPr id="6" name="Text 3"/>
          <p:cNvSpPr/>
          <p:nvPr/>
        </p:nvSpPr>
        <p:spPr>
          <a:xfrm>
            <a:off x="1028224" y="5576292"/>
            <a:ext cx="3727490" cy="725805"/>
          </a:xfrm>
          <a:prstGeom prst="rect">
            <a:avLst/>
          </a:prstGeom>
          <a:noFill/>
          <a:ln/>
        </p:spPr>
        <p:txBody>
          <a:bodyPr wrap="square" lIns="0" tIns="0" rIns="0" bIns="0" rtlCol="0" anchor="t"/>
          <a:lstStyle/>
          <a:p>
            <a:pPr marL="0" indent="0">
              <a:lnSpc>
                <a:spcPts val="2850"/>
              </a:lnSpc>
              <a:buNone/>
            </a:pPr>
            <a:r>
              <a:rPr lang="en-US" dirty="0">
                <a:solidFill>
                  <a:srgbClr val="272525"/>
                </a:solidFill>
                <a:latin typeface="Lato" pitchFamily="34" charset="0"/>
                <a:ea typeface="Lato" pitchFamily="34" charset="-122"/>
                <a:cs typeface="Lato" pitchFamily="34" charset="-120"/>
              </a:rPr>
              <a:t>Thiết bị chuyên dụng, hiệu suất cao, thường dùng trong doanh nghiệp.</a:t>
            </a:r>
            <a:endParaRPr lang="en-US" dirty="0"/>
          </a:p>
        </p:txBody>
      </p:sp>
      <p:sp>
        <p:nvSpPr>
          <p:cNvPr id="7" name="Shape 4"/>
          <p:cNvSpPr/>
          <p:nvPr/>
        </p:nvSpPr>
        <p:spPr>
          <a:xfrm>
            <a:off x="5216962" y="4851440"/>
            <a:ext cx="4196358" cy="2410897"/>
          </a:xfrm>
          <a:prstGeom prst="roundRect">
            <a:avLst>
              <a:gd name="adj" fmla="val 3952"/>
            </a:avLst>
          </a:prstGeom>
          <a:solidFill>
            <a:srgbClr val="E8E8E3"/>
          </a:solidFill>
          <a:ln w="7620">
            <a:solidFill>
              <a:srgbClr val="CECEC9"/>
            </a:solidFill>
            <a:prstDash val="solid"/>
          </a:ln>
        </p:spPr>
      </p:sp>
      <p:sp>
        <p:nvSpPr>
          <p:cNvPr id="8" name="Text 5"/>
          <p:cNvSpPr/>
          <p:nvPr/>
        </p:nvSpPr>
        <p:spPr>
          <a:xfrm>
            <a:off x="5451396" y="5085874"/>
            <a:ext cx="2835235" cy="354330"/>
          </a:xfrm>
          <a:prstGeom prst="rect">
            <a:avLst/>
          </a:prstGeom>
          <a:noFill/>
          <a:ln/>
        </p:spPr>
        <p:txBody>
          <a:bodyPr wrap="none" lIns="0" tIns="0" rIns="0" bIns="0" rtlCol="0" anchor="t"/>
          <a:lstStyle/>
          <a:p>
            <a:pPr marL="0" indent="0">
              <a:lnSpc>
                <a:spcPts val="2750"/>
              </a:lnSpc>
              <a:buNone/>
            </a:pPr>
            <a:r>
              <a:rPr lang="en-US" sz="2400" dirty="0" err="1">
                <a:solidFill>
                  <a:srgbClr val="272525"/>
                </a:solidFill>
                <a:latin typeface="Gelasio" pitchFamily="34" charset="0"/>
                <a:ea typeface="Gelasio" pitchFamily="34" charset="-122"/>
                <a:cs typeface="Gelasio" pitchFamily="34" charset="-120"/>
              </a:rPr>
              <a:t>Tường</a:t>
            </a:r>
            <a:r>
              <a:rPr lang="en-US" sz="2400" dirty="0">
                <a:solidFill>
                  <a:srgbClr val="272525"/>
                </a:solidFill>
                <a:latin typeface="Gelasio" pitchFamily="34" charset="0"/>
                <a:ea typeface="Gelasio" pitchFamily="34" charset="-122"/>
                <a:cs typeface="Gelasio" pitchFamily="34" charset="-120"/>
              </a:rPr>
              <a:t> </a:t>
            </a:r>
            <a:r>
              <a:rPr lang="en-US" sz="2400" dirty="0" err="1" smtClean="0">
                <a:solidFill>
                  <a:srgbClr val="272525"/>
                </a:solidFill>
                <a:latin typeface="Gelasio" pitchFamily="34" charset="0"/>
                <a:ea typeface="Gelasio" pitchFamily="34" charset="-122"/>
                <a:cs typeface="Gelasio" pitchFamily="34" charset="-120"/>
              </a:rPr>
              <a:t>lửa</a:t>
            </a:r>
            <a:r>
              <a:rPr lang="en-US" sz="2400" dirty="0" smtClean="0">
                <a:solidFill>
                  <a:srgbClr val="272525"/>
                </a:solidFill>
                <a:latin typeface="Gelasio" pitchFamily="34" charset="0"/>
                <a:ea typeface="Gelasio" pitchFamily="34" charset="-122"/>
                <a:cs typeface="Gelasio" pitchFamily="34" charset="-120"/>
              </a:rPr>
              <a:t> </a:t>
            </a:r>
            <a:r>
              <a:rPr lang="en-US" sz="2400" dirty="0">
                <a:solidFill>
                  <a:srgbClr val="272525"/>
                </a:solidFill>
                <a:latin typeface="Gelasio" pitchFamily="34" charset="0"/>
                <a:ea typeface="Gelasio" pitchFamily="34" charset="-122"/>
                <a:cs typeface="Gelasio" pitchFamily="34" charset="-120"/>
              </a:rPr>
              <a:t>phần mềm</a:t>
            </a:r>
            <a:endParaRPr lang="en-US" sz="2400" dirty="0"/>
          </a:p>
        </p:txBody>
      </p:sp>
      <p:sp>
        <p:nvSpPr>
          <p:cNvPr id="9" name="Text 6"/>
          <p:cNvSpPr/>
          <p:nvPr/>
        </p:nvSpPr>
        <p:spPr>
          <a:xfrm>
            <a:off x="5451396" y="5576292"/>
            <a:ext cx="3727490" cy="1088708"/>
          </a:xfrm>
          <a:prstGeom prst="rect">
            <a:avLst/>
          </a:prstGeom>
          <a:noFill/>
          <a:ln/>
        </p:spPr>
        <p:txBody>
          <a:bodyPr wrap="square" lIns="0" tIns="0" rIns="0" bIns="0" rtlCol="0" anchor="t"/>
          <a:lstStyle/>
          <a:p>
            <a:pPr marL="0" indent="0">
              <a:lnSpc>
                <a:spcPts val="2850"/>
              </a:lnSpc>
              <a:buNone/>
            </a:pPr>
            <a:r>
              <a:rPr lang="en-US" dirty="0">
                <a:solidFill>
                  <a:srgbClr val="272525"/>
                </a:solidFill>
                <a:latin typeface="Lato" pitchFamily="34" charset="0"/>
                <a:ea typeface="Lato" pitchFamily="34" charset="-122"/>
                <a:cs typeface="Lato" pitchFamily="34" charset="-120"/>
              </a:rPr>
              <a:t>Triển khai trên máy chủ hoặc máy đầu cuối, linh hoạt, phù hợp với cá nhân và doanh nghiệp nhỏ.</a:t>
            </a:r>
            <a:endParaRPr lang="en-US" dirty="0"/>
          </a:p>
        </p:txBody>
      </p:sp>
      <p:sp>
        <p:nvSpPr>
          <p:cNvPr id="10" name="Shape 7"/>
          <p:cNvSpPr/>
          <p:nvPr/>
        </p:nvSpPr>
        <p:spPr>
          <a:xfrm>
            <a:off x="9640134" y="4851440"/>
            <a:ext cx="4196358" cy="2410897"/>
          </a:xfrm>
          <a:prstGeom prst="roundRect">
            <a:avLst>
              <a:gd name="adj" fmla="val 3952"/>
            </a:avLst>
          </a:prstGeom>
          <a:solidFill>
            <a:srgbClr val="E8E8E3"/>
          </a:solidFill>
          <a:ln w="7620">
            <a:solidFill>
              <a:srgbClr val="CECEC9"/>
            </a:solidFill>
            <a:prstDash val="solid"/>
          </a:ln>
        </p:spPr>
      </p:sp>
      <p:sp>
        <p:nvSpPr>
          <p:cNvPr id="11" name="Text 8"/>
          <p:cNvSpPr/>
          <p:nvPr/>
        </p:nvSpPr>
        <p:spPr>
          <a:xfrm>
            <a:off x="9874568" y="5085874"/>
            <a:ext cx="2835235" cy="354330"/>
          </a:xfrm>
          <a:prstGeom prst="rect">
            <a:avLst/>
          </a:prstGeom>
          <a:noFill/>
          <a:ln/>
        </p:spPr>
        <p:txBody>
          <a:bodyPr wrap="none" lIns="0" tIns="0" rIns="0" bIns="0" rtlCol="0" anchor="t"/>
          <a:lstStyle/>
          <a:p>
            <a:pPr marL="0" indent="0">
              <a:lnSpc>
                <a:spcPts val="2750"/>
              </a:lnSpc>
              <a:buNone/>
            </a:pPr>
            <a:r>
              <a:rPr lang="en-US" sz="2400" dirty="0" err="1">
                <a:solidFill>
                  <a:srgbClr val="272525"/>
                </a:solidFill>
                <a:latin typeface="Gelasio" pitchFamily="34" charset="0"/>
                <a:ea typeface="Gelasio" pitchFamily="34" charset="-122"/>
                <a:cs typeface="Gelasio" pitchFamily="34" charset="-120"/>
              </a:rPr>
              <a:t>Tường</a:t>
            </a:r>
            <a:r>
              <a:rPr lang="en-US" sz="2400" dirty="0">
                <a:solidFill>
                  <a:srgbClr val="272525"/>
                </a:solidFill>
                <a:latin typeface="Gelasio" pitchFamily="34" charset="0"/>
                <a:ea typeface="Gelasio" pitchFamily="34" charset="-122"/>
                <a:cs typeface="Gelasio" pitchFamily="34" charset="-120"/>
              </a:rPr>
              <a:t> </a:t>
            </a:r>
            <a:r>
              <a:rPr lang="en-US" sz="2400" dirty="0" err="1" smtClean="0">
                <a:solidFill>
                  <a:srgbClr val="272525"/>
                </a:solidFill>
                <a:latin typeface="Gelasio" pitchFamily="34" charset="0"/>
                <a:ea typeface="Gelasio" pitchFamily="34" charset="-122"/>
                <a:cs typeface="Gelasio" pitchFamily="34" charset="-120"/>
              </a:rPr>
              <a:t>lửa</a:t>
            </a:r>
            <a:r>
              <a:rPr lang="en-US" sz="2400" dirty="0" smtClean="0">
                <a:solidFill>
                  <a:srgbClr val="272525"/>
                </a:solidFill>
                <a:latin typeface="Gelasio" pitchFamily="34" charset="0"/>
                <a:ea typeface="Gelasio" pitchFamily="34" charset="-122"/>
                <a:cs typeface="Gelasio" pitchFamily="34" charset="-120"/>
              </a:rPr>
              <a:t> </a:t>
            </a:r>
            <a:r>
              <a:rPr lang="en-US" sz="2400" dirty="0">
                <a:solidFill>
                  <a:srgbClr val="272525"/>
                </a:solidFill>
                <a:latin typeface="Gelasio" pitchFamily="34" charset="0"/>
                <a:ea typeface="Gelasio" pitchFamily="34" charset="-122"/>
                <a:cs typeface="Gelasio" pitchFamily="34" charset="-120"/>
              </a:rPr>
              <a:t>đám mây</a:t>
            </a:r>
            <a:endParaRPr lang="en-US" sz="2400" dirty="0"/>
          </a:p>
        </p:txBody>
      </p:sp>
      <p:sp>
        <p:nvSpPr>
          <p:cNvPr id="12" name="Text 9"/>
          <p:cNvSpPr/>
          <p:nvPr/>
        </p:nvSpPr>
        <p:spPr>
          <a:xfrm>
            <a:off x="9874568" y="5576292"/>
            <a:ext cx="3727490" cy="1451610"/>
          </a:xfrm>
          <a:prstGeom prst="rect">
            <a:avLst/>
          </a:prstGeom>
          <a:noFill/>
          <a:ln/>
        </p:spPr>
        <p:txBody>
          <a:bodyPr wrap="square" lIns="0" tIns="0" rIns="0" bIns="0" rtlCol="0" anchor="t"/>
          <a:lstStyle/>
          <a:p>
            <a:pPr marL="0" indent="0">
              <a:lnSpc>
                <a:spcPts val="2850"/>
              </a:lnSpc>
              <a:buNone/>
            </a:pPr>
            <a:r>
              <a:rPr lang="en-US" dirty="0">
                <a:solidFill>
                  <a:srgbClr val="272525"/>
                </a:solidFill>
                <a:latin typeface="Lato" pitchFamily="34" charset="0"/>
                <a:ea typeface="Lato" pitchFamily="34" charset="-122"/>
                <a:cs typeface="Lato" pitchFamily="34" charset="-120"/>
              </a:rPr>
              <a:t>Dịch vụ </a:t>
            </a:r>
            <a:r>
              <a:rPr lang="en-US" dirty="0" err="1">
                <a:solidFill>
                  <a:srgbClr val="272525"/>
                </a:solidFill>
                <a:latin typeface="Lato" pitchFamily="34" charset="0"/>
                <a:ea typeface="Lato" pitchFamily="34" charset="-122"/>
                <a:cs typeface="Lato" pitchFamily="34" charset="-120"/>
              </a:rPr>
              <a:t>tường</a:t>
            </a:r>
            <a:r>
              <a:rPr lang="en-US" dirty="0">
                <a:solidFill>
                  <a:srgbClr val="272525"/>
                </a:solidFill>
                <a:latin typeface="Lato" pitchFamily="34" charset="0"/>
                <a:ea typeface="Lato" pitchFamily="34" charset="-122"/>
                <a:cs typeface="Lato" pitchFamily="34" charset="-120"/>
              </a:rPr>
              <a:t> </a:t>
            </a:r>
            <a:r>
              <a:rPr lang="en-US" dirty="0" err="1" smtClean="0">
                <a:solidFill>
                  <a:srgbClr val="272525"/>
                </a:solidFill>
                <a:latin typeface="Lato" pitchFamily="34" charset="0"/>
                <a:ea typeface="Lato" pitchFamily="34" charset="-122"/>
                <a:cs typeface="Lato" pitchFamily="34" charset="-120"/>
              </a:rPr>
              <a:t>lửa</a:t>
            </a:r>
            <a:r>
              <a:rPr lang="en-US" dirty="0" smtClean="0">
                <a:solidFill>
                  <a:srgbClr val="272525"/>
                </a:solidFill>
                <a:latin typeface="Lato" pitchFamily="34" charset="0"/>
                <a:ea typeface="Lato" pitchFamily="34" charset="-122"/>
                <a:cs typeface="Lato" pitchFamily="34" charset="-120"/>
              </a:rPr>
              <a:t> </a:t>
            </a:r>
            <a:r>
              <a:rPr lang="en-US" dirty="0">
                <a:solidFill>
                  <a:srgbClr val="272525"/>
                </a:solidFill>
                <a:latin typeface="Lato" pitchFamily="34" charset="0"/>
                <a:ea typeface="Lato" pitchFamily="34" charset="-122"/>
                <a:cs typeface="Lato" pitchFamily="34" charset="-120"/>
              </a:rPr>
              <a:t>qua hạ tầng đám mây, khả năng mở rộng linh hoạt, phù hợp với doanh nghiệp sử dụng hạ tầng Cloud.</a:t>
            </a:r>
            <a:endParaRPr lang="en-US" dirty="0"/>
          </a:p>
        </p:txBody>
      </p:sp>
      <p:sp>
        <p:nvSpPr>
          <p:cNvPr id="13" name="Rectangle 12"/>
          <p:cNvSpPr/>
          <p:nvPr/>
        </p:nvSpPr>
        <p:spPr>
          <a:xfrm>
            <a:off x="12709803" y="7661709"/>
            <a:ext cx="1920597" cy="490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854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Các công nghệ </a:t>
            </a:r>
            <a:r>
              <a:rPr lang="en-US" sz="4450" dirty="0" err="1">
                <a:solidFill>
                  <a:srgbClr val="312F2B"/>
                </a:solidFill>
                <a:latin typeface="Gelasio" pitchFamily="34" charset="0"/>
                <a:ea typeface="Gelasio" pitchFamily="34" charset="-122"/>
                <a:cs typeface="Gelasio" pitchFamily="34" charset="-120"/>
              </a:rPr>
              <a:t>Tường</a:t>
            </a:r>
            <a:r>
              <a:rPr lang="en-US" sz="4450" dirty="0">
                <a:solidFill>
                  <a:srgbClr val="312F2B"/>
                </a:solidFill>
                <a:latin typeface="Gelasio" pitchFamily="34" charset="0"/>
                <a:ea typeface="Gelasio" pitchFamily="34" charset="-122"/>
                <a:cs typeface="Gelasio" pitchFamily="34" charset="-120"/>
              </a:rPr>
              <a:t> </a:t>
            </a:r>
            <a:r>
              <a:rPr lang="en-US" sz="4450" dirty="0" err="1" smtClean="0">
                <a:solidFill>
                  <a:srgbClr val="312F2B"/>
                </a:solidFill>
                <a:latin typeface="Gelasio" pitchFamily="34" charset="0"/>
                <a:ea typeface="Gelasio" pitchFamily="34" charset="-122"/>
                <a:cs typeface="Gelasio" pitchFamily="34" charset="-120"/>
              </a:rPr>
              <a:t>lửa</a:t>
            </a:r>
            <a:r>
              <a:rPr lang="en-US" sz="4450" dirty="0" smtClean="0">
                <a:solidFill>
                  <a:srgbClr val="312F2B"/>
                </a:solidFill>
                <a:latin typeface="Gelasio" pitchFamily="34" charset="0"/>
                <a:ea typeface="Gelasio" pitchFamily="34" charset="-122"/>
                <a:cs typeface="Gelasio" pitchFamily="34" charset="-120"/>
              </a:rPr>
              <a:t> </a:t>
            </a:r>
            <a:r>
              <a:rPr lang="en-US" sz="4450" dirty="0">
                <a:solidFill>
                  <a:srgbClr val="312F2B"/>
                </a:solidFill>
                <a:latin typeface="Gelasio" pitchFamily="34" charset="0"/>
                <a:ea typeface="Gelasio" pitchFamily="34" charset="-122"/>
                <a:cs typeface="Gelasio" pitchFamily="34" charset="-120"/>
              </a:rPr>
              <a:t>hiện nay</a:t>
            </a:r>
            <a:endParaRPr lang="en-US" sz="4450" dirty="0"/>
          </a:p>
        </p:txBody>
      </p:sp>
      <p:pic>
        <p:nvPicPr>
          <p:cNvPr id="4" name="Image 1" descr="preencoded.png"/>
          <p:cNvPicPr>
            <a:picLocks noChangeAspect="1"/>
          </p:cNvPicPr>
          <p:nvPr/>
        </p:nvPicPr>
        <p:blipFill>
          <a:blip r:embed="rId4"/>
          <a:stretch>
            <a:fillRect/>
          </a:stretch>
        </p:blipFill>
        <p:spPr>
          <a:xfrm>
            <a:off x="6280190" y="2466261"/>
            <a:ext cx="566976" cy="566976"/>
          </a:xfrm>
          <a:prstGeom prst="rect">
            <a:avLst/>
          </a:prstGeom>
        </p:spPr>
      </p:pic>
      <p:sp>
        <p:nvSpPr>
          <p:cNvPr id="5" name="Text 1"/>
          <p:cNvSpPr/>
          <p:nvPr/>
        </p:nvSpPr>
        <p:spPr>
          <a:xfrm>
            <a:off x="6280190" y="3260050"/>
            <a:ext cx="3066931"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Packet Filtering Firewall</a:t>
            </a:r>
            <a:endParaRPr lang="en-US" sz="2200" dirty="0"/>
          </a:p>
        </p:txBody>
      </p:sp>
      <p:sp>
        <p:nvSpPr>
          <p:cNvPr id="6" name="Text 2"/>
          <p:cNvSpPr/>
          <p:nvPr/>
        </p:nvSpPr>
        <p:spPr>
          <a:xfrm>
            <a:off x="6280190" y="3750469"/>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Lọc gói tin dựa trên quy tắc IP, cổng, giao thức.</a:t>
            </a:r>
            <a:endParaRPr lang="en-US" sz="1750" dirty="0"/>
          </a:p>
        </p:txBody>
      </p:sp>
      <p:pic>
        <p:nvPicPr>
          <p:cNvPr id="7" name="Image 2" descr="preencoded.png"/>
          <p:cNvPicPr>
            <a:picLocks noChangeAspect="1"/>
          </p:cNvPicPr>
          <p:nvPr/>
        </p:nvPicPr>
        <p:blipFill>
          <a:blip r:embed="rId5"/>
          <a:stretch>
            <a:fillRect/>
          </a:stretch>
        </p:blipFill>
        <p:spPr>
          <a:xfrm>
            <a:off x="10228421" y="2466261"/>
            <a:ext cx="566976" cy="566976"/>
          </a:xfrm>
          <a:prstGeom prst="rect">
            <a:avLst/>
          </a:prstGeom>
        </p:spPr>
      </p:pic>
      <p:sp>
        <p:nvSpPr>
          <p:cNvPr id="8" name="Text 3"/>
          <p:cNvSpPr/>
          <p:nvPr/>
        </p:nvSpPr>
        <p:spPr>
          <a:xfrm>
            <a:off x="10228421" y="3260050"/>
            <a:ext cx="3456027"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Stateful Inspection Firewall</a:t>
            </a:r>
            <a:endParaRPr lang="en-US" sz="2200" dirty="0"/>
          </a:p>
        </p:txBody>
      </p:sp>
      <p:sp>
        <p:nvSpPr>
          <p:cNvPr id="9" name="Text 4"/>
          <p:cNvSpPr/>
          <p:nvPr/>
        </p:nvSpPr>
        <p:spPr>
          <a:xfrm>
            <a:off x="10228421" y="3750469"/>
            <a:ext cx="360818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Giữ track trạng thái kết nối.</a:t>
            </a:r>
            <a:endParaRPr lang="en-US" sz="1750" dirty="0"/>
          </a:p>
        </p:txBody>
      </p:sp>
      <p:pic>
        <p:nvPicPr>
          <p:cNvPr id="10" name="Image 3" descr="preencoded.png"/>
          <p:cNvPicPr>
            <a:picLocks noChangeAspect="1"/>
          </p:cNvPicPr>
          <p:nvPr/>
        </p:nvPicPr>
        <p:blipFill>
          <a:blip r:embed="rId6"/>
          <a:stretch>
            <a:fillRect/>
          </a:stretch>
        </p:blipFill>
        <p:spPr>
          <a:xfrm>
            <a:off x="6280190" y="5156716"/>
            <a:ext cx="566976" cy="566976"/>
          </a:xfrm>
          <a:prstGeom prst="rect">
            <a:avLst/>
          </a:prstGeom>
        </p:spPr>
      </p:pic>
      <p:sp>
        <p:nvSpPr>
          <p:cNvPr id="11" name="Text 5"/>
          <p:cNvSpPr/>
          <p:nvPr/>
        </p:nvSpPr>
        <p:spPr>
          <a:xfrm>
            <a:off x="6280190" y="5950506"/>
            <a:ext cx="3313271"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Application Layer Firewall</a:t>
            </a:r>
            <a:endParaRPr lang="en-US" sz="2200" dirty="0"/>
          </a:p>
        </p:txBody>
      </p:sp>
      <p:sp>
        <p:nvSpPr>
          <p:cNvPr id="12" name="Text 6"/>
          <p:cNvSpPr/>
          <p:nvPr/>
        </p:nvSpPr>
        <p:spPr>
          <a:xfrm>
            <a:off x="6280190" y="6440924"/>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Phân tích lưu lượng ở tầng ứng dụng.</a:t>
            </a:r>
            <a:endParaRPr lang="en-US" sz="1750" dirty="0"/>
          </a:p>
        </p:txBody>
      </p:sp>
      <p:pic>
        <p:nvPicPr>
          <p:cNvPr id="13" name="Image 4" descr="preencoded.png"/>
          <p:cNvPicPr>
            <a:picLocks noChangeAspect="1"/>
          </p:cNvPicPr>
          <p:nvPr/>
        </p:nvPicPr>
        <p:blipFill>
          <a:blip r:embed="rId7"/>
          <a:stretch>
            <a:fillRect/>
          </a:stretch>
        </p:blipFill>
        <p:spPr>
          <a:xfrm>
            <a:off x="10228421" y="5156716"/>
            <a:ext cx="566976" cy="566976"/>
          </a:xfrm>
          <a:prstGeom prst="rect">
            <a:avLst/>
          </a:prstGeom>
        </p:spPr>
      </p:pic>
      <p:sp>
        <p:nvSpPr>
          <p:cNvPr id="14" name="Text 7"/>
          <p:cNvSpPr/>
          <p:nvPr/>
        </p:nvSpPr>
        <p:spPr>
          <a:xfrm>
            <a:off x="10228421" y="5950506"/>
            <a:ext cx="3608189" cy="708660"/>
          </a:xfrm>
          <a:prstGeom prst="rect">
            <a:avLst/>
          </a:prstGeom>
          <a:noFill/>
          <a:ln/>
        </p:spPr>
        <p:txBody>
          <a:bodyPr wrap="squar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Next-Generation Firewall (NGFW)</a:t>
            </a:r>
            <a:endParaRPr lang="en-US" sz="2200" dirty="0"/>
          </a:p>
        </p:txBody>
      </p:sp>
      <p:sp>
        <p:nvSpPr>
          <p:cNvPr id="15" name="Text 8"/>
          <p:cNvSpPr/>
          <p:nvPr/>
        </p:nvSpPr>
        <p:spPr>
          <a:xfrm>
            <a:off x="10228421" y="6795254"/>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Kết hợp nhiều công nghệ: IPS/IDS, DPI.</a:t>
            </a:r>
            <a:endParaRPr lang="en-US" sz="1750" dirty="0"/>
          </a:p>
        </p:txBody>
      </p:sp>
      <p:sp>
        <p:nvSpPr>
          <p:cNvPr id="16" name="Rectangle 15"/>
          <p:cNvSpPr/>
          <p:nvPr/>
        </p:nvSpPr>
        <p:spPr>
          <a:xfrm>
            <a:off x="12782349" y="7786838"/>
            <a:ext cx="1761424"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8177"/>
          </a:xfrm>
          <a:prstGeom prst="rect">
            <a:avLst/>
          </a:prstGeom>
        </p:spPr>
      </p:pic>
      <p:sp>
        <p:nvSpPr>
          <p:cNvPr id="3" name="Text 0"/>
          <p:cNvSpPr/>
          <p:nvPr/>
        </p:nvSpPr>
        <p:spPr>
          <a:xfrm>
            <a:off x="716280" y="3120866"/>
            <a:ext cx="5957649" cy="639485"/>
          </a:xfrm>
          <a:prstGeom prst="rect">
            <a:avLst/>
          </a:prstGeom>
          <a:noFill/>
          <a:ln/>
        </p:spPr>
        <p:txBody>
          <a:bodyPr wrap="none" lIns="0" tIns="0" rIns="0" bIns="0" rtlCol="0" anchor="t"/>
          <a:lstStyle/>
          <a:p>
            <a:pPr marL="0" indent="0">
              <a:lnSpc>
                <a:spcPts val="5000"/>
              </a:lnSpc>
              <a:buNone/>
            </a:pPr>
            <a:r>
              <a:rPr lang="en-US" sz="4000" dirty="0">
                <a:solidFill>
                  <a:srgbClr val="312F2B"/>
                </a:solidFill>
                <a:latin typeface="Gelasio" pitchFamily="34" charset="0"/>
                <a:ea typeface="Gelasio" pitchFamily="34" charset="-122"/>
                <a:cs typeface="Gelasio" pitchFamily="34" charset="-120"/>
              </a:rPr>
              <a:t>So sánh các loại </a:t>
            </a:r>
            <a:r>
              <a:rPr lang="en-US" sz="4000" dirty="0" err="1">
                <a:solidFill>
                  <a:srgbClr val="312F2B"/>
                </a:solidFill>
                <a:latin typeface="Gelasio" pitchFamily="34" charset="0"/>
                <a:ea typeface="Gelasio" pitchFamily="34" charset="-122"/>
                <a:cs typeface="Gelasio" pitchFamily="34" charset="-120"/>
              </a:rPr>
              <a:t>Tường</a:t>
            </a:r>
            <a:r>
              <a:rPr lang="en-US" sz="4000" dirty="0">
                <a:solidFill>
                  <a:srgbClr val="312F2B"/>
                </a:solidFill>
                <a:latin typeface="Gelasio" pitchFamily="34" charset="0"/>
                <a:ea typeface="Gelasio" pitchFamily="34" charset="-122"/>
                <a:cs typeface="Gelasio" pitchFamily="34" charset="-120"/>
              </a:rPr>
              <a:t> </a:t>
            </a:r>
            <a:r>
              <a:rPr lang="en-US" sz="4000" dirty="0" err="1" smtClean="0">
                <a:solidFill>
                  <a:srgbClr val="312F2B"/>
                </a:solidFill>
                <a:latin typeface="Gelasio" pitchFamily="34" charset="0"/>
                <a:ea typeface="Gelasio" pitchFamily="34" charset="-122"/>
                <a:cs typeface="Gelasio" pitchFamily="34" charset="-120"/>
              </a:rPr>
              <a:t>lửa</a:t>
            </a:r>
            <a:endParaRPr lang="en-US" sz="4000" dirty="0"/>
          </a:p>
        </p:txBody>
      </p:sp>
      <p:sp>
        <p:nvSpPr>
          <p:cNvPr id="4" name="Shape 1"/>
          <p:cNvSpPr/>
          <p:nvPr/>
        </p:nvSpPr>
        <p:spPr>
          <a:xfrm>
            <a:off x="716280" y="4067294"/>
            <a:ext cx="13197840" cy="3610928"/>
          </a:xfrm>
          <a:prstGeom prst="roundRect">
            <a:avLst>
              <a:gd name="adj" fmla="val 2380"/>
            </a:avLst>
          </a:prstGeom>
          <a:noFill/>
          <a:ln w="7620">
            <a:solidFill>
              <a:srgbClr val="000000">
                <a:alpha val="8000"/>
              </a:srgbClr>
            </a:solidFill>
            <a:prstDash val="solid"/>
          </a:ln>
        </p:spPr>
      </p:sp>
      <p:sp>
        <p:nvSpPr>
          <p:cNvPr id="5" name="Shape 2"/>
          <p:cNvSpPr/>
          <p:nvPr/>
        </p:nvSpPr>
        <p:spPr>
          <a:xfrm>
            <a:off x="723900" y="4074914"/>
            <a:ext cx="13182600" cy="588169"/>
          </a:xfrm>
          <a:prstGeom prst="rect">
            <a:avLst/>
          </a:prstGeom>
          <a:solidFill>
            <a:srgbClr val="FFFFFF">
              <a:alpha val="4000"/>
            </a:srgbClr>
          </a:solidFill>
          <a:ln/>
        </p:spPr>
      </p:sp>
      <p:sp>
        <p:nvSpPr>
          <p:cNvPr id="6" name="Text 3"/>
          <p:cNvSpPr/>
          <p:nvPr/>
        </p:nvSpPr>
        <p:spPr>
          <a:xfrm>
            <a:off x="928449" y="4205288"/>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Loại </a:t>
            </a:r>
            <a:r>
              <a:rPr lang="en-US" sz="1600" dirty="0" err="1">
                <a:solidFill>
                  <a:srgbClr val="272525"/>
                </a:solidFill>
                <a:latin typeface="Lato" pitchFamily="34" charset="0"/>
                <a:ea typeface="Lato" pitchFamily="34" charset="-122"/>
                <a:cs typeface="Lato" pitchFamily="34" charset="-120"/>
              </a:rPr>
              <a:t>Tường</a:t>
            </a:r>
            <a:r>
              <a:rPr lang="en-US" sz="1600" dirty="0">
                <a:solidFill>
                  <a:srgbClr val="272525"/>
                </a:solidFill>
                <a:latin typeface="Lato" pitchFamily="34" charset="0"/>
                <a:ea typeface="Lato" pitchFamily="34" charset="-122"/>
                <a:cs typeface="Lato" pitchFamily="34" charset="-120"/>
              </a:rPr>
              <a:t> </a:t>
            </a:r>
            <a:r>
              <a:rPr lang="en-US" sz="1600" dirty="0" err="1" smtClean="0">
                <a:solidFill>
                  <a:srgbClr val="272525"/>
                </a:solidFill>
                <a:latin typeface="Lato" pitchFamily="34" charset="0"/>
                <a:ea typeface="Lato" pitchFamily="34" charset="-122"/>
                <a:cs typeface="Lato" pitchFamily="34" charset="-120"/>
              </a:rPr>
              <a:t>lửa</a:t>
            </a:r>
            <a:endParaRPr lang="en-US" sz="1600" dirty="0"/>
          </a:p>
        </p:txBody>
      </p:sp>
      <p:sp>
        <p:nvSpPr>
          <p:cNvPr id="7" name="Text 4"/>
          <p:cNvSpPr/>
          <p:nvPr/>
        </p:nvSpPr>
        <p:spPr>
          <a:xfrm>
            <a:off x="4227909" y="4205288"/>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Đặc điểm</a:t>
            </a:r>
            <a:endParaRPr lang="en-US" sz="1600" dirty="0"/>
          </a:p>
        </p:txBody>
      </p:sp>
      <p:sp>
        <p:nvSpPr>
          <p:cNvPr id="8" name="Text 5"/>
          <p:cNvSpPr/>
          <p:nvPr/>
        </p:nvSpPr>
        <p:spPr>
          <a:xfrm>
            <a:off x="7523559" y="4205288"/>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Ưu điểm</a:t>
            </a:r>
            <a:endParaRPr lang="en-US" sz="1600" dirty="0"/>
          </a:p>
        </p:txBody>
      </p:sp>
      <p:sp>
        <p:nvSpPr>
          <p:cNvPr id="9" name="Text 6"/>
          <p:cNvSpPr/>
          <p:nvPr/>
        </p:nvSpPr>
        <p:spPr>
          <a:xfrm>
            <a:off x="10819209" y="4205288"/>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Nhược điểm</a:t>
            </a:r>
            <a:endParaRPr lang="en-US" sz="1600" dirty="0"/>
          </a:p>
        </p:txBody>
      </p:sp>
      <p:sp>
        <p:nvSpPr>
          <p:cNvPr id="10" name="Shape 7"/>
          <p:cNvSpPr/>
          <p:nvPr/>
        </p:nvSpPr>
        <p:spPr>
          <a:xfrm>
            <a:off x="723900" y="4663083"/>
            <a:ext cx="13182600" cy="915591"/>
          </a:xfrm>
          <a:prstGeom prst="rect">
            <a:avLst/>
          </a:prstGeom>
          <a:solidFill>
            <a:srgbClr val="000000">
              <a:alpha val="4000"/>
            </a:srgbClr>
          </a:solidFill>
          <a:ln/>
        </p:spPr>
      </p:sp>
      <p:sp>
        <p:nvSpPr>
          <p:cNvPr id="11" name="Text 8"/>
          <p:cNvSpPr/>
          <p:nvPr/>
        </p:nvSpPr>
        <p:spPr>
          <a:xfrm>
            <a:off x="928449" y="4793456"/>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Packet Filtering</a:t>
            </a:r>
            <a:endParaRPr lang="en-US" sz="1600" dirty="0"/>
          </a:p>
        </p:txBody>
      </p:sp>
      <p:sp>
        <p:nvSpPr>
          <p:cNvPr id="12" name="Text 9"/>
          <p:cNvSpPr/>
          <p:nvPr/>
        </p:nvSpPr>
        <p:spPr>
          <a:xfrm>
            <a:off x="4227909" y="4793456"/>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Đơn giản, nhanh</a:t>
            </a:r>
            <a:endParaRPr lang="en-US" sz="1600" dirty="0"/>
          </a:p>
        </p:txBody>
      </p:sp>
      <p:sp>
        <p:nvSpPr>
          <p:cNvPr id="13" name="Text 10"/>
          <p:cNvSpPr/>
          <p:nvPr/>
        </p:nvSpPr>
        <p:spPr>
          <a:xfrm>
            <a:off x="7523559" y="4793456"/>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Tốc độ cao</a:t>
            </a:r>
            <a:endParaRPr lang="en-US" sz="1600" dirty="0"/>
          </a:p>
        </p:txBody>
      </p:sp>
      <p:sp>
        <p:nvSpPr>
          <p:cNvPr id="14" name="Text 11"/>
          <p:cNvSpPr/>
          <p:nvPr/>
        </p:nvSpPr>
        <p:spPr>
          <a:xfrm>
            <a:off x="10819209" y="4793456"/>
            <a:ext cx="2882741" cy="654844"/>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Kém hiệu quả trước tấn công phức tạp</a:t>
            </a:r>
            <a:endParaRPr lang="en-US" sz="1600" dirty="0"/>
          </a:p>
        </p:txBody>
      </p:sp>
      <p:sp>
        <p:nvSpPr>
          <p:cNvPr id="15" name="Shape 12"/>
          <p:cNvSpPr/>
          <p:nvPr/>
        </p:nvSpPr>
        <p:spPr>
          <a:xfrm>
            <a:off x="723900" y="5578673"/>
            <a:ext cx="13182600" cy="588169"/>
          </a:xfrm>
          <a:prstGeom prst="rect">
            <a:avLst/>
          </a:prstGeom>
          <a:solidFill>
            <a:srgbClr val="FFFFFF">
              <a:alpha val="4000"/>
            </a:srgbClr>
          </a:solidFill>
          <a:ln/>
        </p:spPr>
      </p:sp>
      <p:sp>
        <p:nvSpPr>
          <p:cNvPr id="16" name="Text 13"/>
          <p:cNvSpPr/>
          <p:nvPr/>
        </p:nvSpPr>
        <p:spPr>
          <a:xfrm>
            <a:off x="928449" y="5709047"/>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Stateful Inspection</a:t>
            </a:r>
            <a:endParaRPr lang="en-US" sz="1600" dirty="0"/>
          </a:p>
        </p:txBody>
      </p:sp>
      <p:sp>
        <p:nvSpPr>
          <p:cNvPr id="17" name="Text 14"/>
          <p:cNvSpPr/>
          <p:nvPr/>
        </p:nvSpPr>
        <p:spPr>
          <a:xfrm>
            <a:off x="4227909" y="5709047"/>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Theo dõi trạng thái kết nối</a:t>
            </a:r>
            <a:endParaRPr lang="en-US" sz="1600" dirty="0"/>
          </a:p>
        </p:txBody>
      </p:sp>
      <p:sp>
        <p:nvSpPr>
          <p:cNvPr id="18" name="Text 15"/>
          <p:cNvSpPr/>
          <p:nvPr/>
        </p:nvSpPr>
        <p:spPr>
          <a:xfrm>
            <a:off x="7523559" y="5709047"/>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Bảo mật tốt hơn</a:t>
            </a:r>
            <a:endParaRPr lang="en-US" sz="1600" dirty="0"/>
          </a:p>
        </p:txBody>
      </p:sp>
      <p:sp>
        <p:nvSpPr>
          <p:cNvPr id="19" name="Text 16"/>
          <p:cNvSpPr/>
          <p:nvPr/>
        </p:nvSpPr>
        <p:spPr>
          <a:xfrm>
            <a:off x="10819209" y="5709047"/>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Tài nguyên tăng cao</a:t>
            </a:r>
            <a:endParaRPr lang="en-US" sz="1600" dirty="0"/>
          </a:p>
        </p:txBody>
      </p:sp>
      <p:sp>
        <p:nvSpPr>
          <p:cNvPr id="20" name="Shape 17"/>
          <p:cNvSpPr/>
          <p:nvPr/>
        </p:nvSpPr>
        <p:spPr>
          <a:xfrm>
            <a:off x="723900" y="6166842"/>
            <a:ext cx="13182600" cy="588169"/>
          </a:xfrm>
          <a:prstGeom prst="rect">
            <a:avLst/>
          </a:prstGeom>
          <a:solidFill>
            <a:srgbClr val="000000">
              <a:alpha val="4000"/>
            </a:srgbClr>
          </a:solidFill>
          <a:ln/>
        </p:spPr>
      </p:sp>
      <p:sp>
        <p:nvSpPr>
          <p:cNvPr id="21" name="Text 18"/>
          <p:cNvSpPr/>
          <p:nvPr/>
        </p:nvSpPr>
        <p:spPr>
          <a:xfrm>
            <a:off x="928449" y="6297216"/>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Application Layer</a:t>
            </a:r>
            <a:endParaRPr lang="en-US" sz="1600" dirty="0"/>
          </a:p>
        </p:txBody>
      </p:sp>
      <p:sp>
        <p:nvSpPr>
          <p:cNvPr id="22" name="Text 19"/>
          <p:cNvSpPr/>
          <p:nvPr/>
        </p:nvSpPr>
        <p:spPr>
          <a:xfrm>
            <a:off x="4227909" y="6297216"/>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Phân tích ứng dụng</a:t>
            </a:r>
            <a:endParaRPr lang="en-US" sz="1600" dirty="0"/>
          </a:p>
        </p:txBody>
      </p:sp>
      <p:sp>
        <p:nvSpPr>
          <p:cNvPr id="23" name="Text 20"/>
          <p:cNvSpPr/>
          <p:nvPr/>
        </p:nvSpPr>
        <p:spPr>
          <a:xfrm>
            <a:off x="7523559" y="6297216"/>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Bảo vệ chi tiết</a:t>
            </a:r>
            <a:endParaRPr lang="en-US" sz="1600" dirty="0"/>
          </a:p>
        </p:txBody>
      </p:sp>
      <p:sp>
        <p:nvSpPr>
          <p:cNvPr id="24" name="Text 21"/>
          <p:cNvSpPr/>
          <p:nvPr/>
        </p:nvSpPr>
        <p:spPr>
          <a:xfrm>
            <a:off x="10819209" y="6297216"/>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Hiệu suất thấp</a:t>
            </a:r>
            <a:endParaRPr lang="en-US" sz="1600" dirty="0"/>
          </a:p>
        </p:txBody>
      </p:sp>
      <p:sp>
        <p:nvSpPr>
          <p:cNvPr id="25" name="Shape 22"/>
          <p:cNvSpPr/>
          <p:nvPr/>
        </p:nvSpPr>
        <p:spPr>
          <a:xfrm>
            <a:off x="723900" y="6755011"/>
            <a:ext cx="13182600" cy="915591"/>
          </a:xfrm>
          <a:prstGeom prst="rect">
            <a:avLst/>
          </a:prstGeom>
          <a:solidFill>
            <a:srgbClr val="FFFFFF">
              <a:alpha val="4000"/>
            </a:srgbClr>
          </a:solidFill>
          <a:ln/>
        </p:spPr>
      </p:sp>
      <p:sp>
        <p:nvSpPr>
          <p:cNvPr id="26" name="Text 23"/>
          <p:cNvSpPr/>
          <p:nvPr/>
        </p:nvSpPr>
        <p:spPr>
          <a:xfrm>
            <a:off x="928449" y="6885384"/>
            <a:ext cx="2882741" cy="654844"/>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Next-Generation Firewall (NGFW)</a:t>
            </a:r>
            <a:endParaRPr lang="en-US" sz="1600" dirty="0"/>
          </a:p>
        </p:txBody>
      </p:sp>
      <p:sp>
        <p:nvSpPr>
          <p:cNvPr id="27" name="Text 24"/>
          <p:cNvSpPr/>
          <p:nvPr/>
        </p:nvSpPr>
        <p:spPr>
          <a:xfrm>
            <a:off x="4227909" y="6885384"/>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Toàn diện, linh hoạt</a:t>
            </a:r>
            <a:endParaRPr lang="en-US" sz="1600" dirty="0"/>
          </a:p>
        </p:txBody>
      </p:sp>
      <p:sp>
        <p:nvSpPr>
          <p:cNvPr id="28" name="Text 25"/>
          <p:cNvSpPr/>
          <p:nvPr/>
        </p:nvSpPr>
        <p:spPr>
          <a:xfrm>
            <a:off x="7523559" y="6885384"/>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Hiệu quả cao, bào quát</a:t>
            </a:r>
            <a:endParaRPr lang="en-US" sz="1600" dirty="0"/>
          </a:p>
        </p:txBody>
      </p:sp>
      <p:sp>
        <p:nvSpPr>
          <p:cNvPr id="29" name="Text 26"/>
          <p:cNvSpPr/>
          <p:nvPr/>
        </p:nvSpPr>
        <p:spPr>
          <a:xfrm>
            <a:off x="10819209" y="6885384"/>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Chi phí cao</a:t>
            </a:r>
            <a:endParaRPr lang="en-US" sz="1600" dirty="0"/>
          </a:p>
        </p:txBody>
      </p:sp>
      <p:sp>
        <p:nvSpPr>
          <p:cNvPr id="30" name="Rectangle 29"/>
          <p:cNvSpPr/>
          <p:nvPr/>
        </p:nvSpPr>
        <p:spPr>
          <a:xfrm>
            <a:off x="12734223" y="7806088"/>
            <a:ext cx="1771049" cy="327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2685427"/>
          </a:xfrm>
          <a:prstGeom prst="rect">
            <a:avLst/>
          </a:prstGeom>
        </p:spPr>
      </p:pic>
      <p:sp>
        <p:nvSpPr>
          <p:cNvPr id="2" name="Text 0"/>
          <p:cNvSpPr/>
          <p:nvPr/>
        </p:nvSpPr>
        <p:spPr>
          <a:xfrm>
            <a:off x="793790" y="2902863"/>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p:cNvSpPr/>
          <p:nvPr/>
        </p:nvSpPr>
        <p:spPr>
          <a:xfrm>
            <a:off x="793790" y="4178617"/>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p:cNvSpPr/>
          <p:nvPr/>
        </p:nvSpPr>
        <p:spPr>
          <a:xfrm>
            <a:off x="793790" y="4759761"/>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3"/>
          <p:cNvSpPr/>
          <p:nvPr/>
        </p:nvSpPr>
        <p:spPr>
          <a:xfrm>
            <a:off x="7599521" y="4178617"/>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7599521" y="4759762"/>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Box 7"/>
          <p:cNvSpPr txBox="1"/>
          <p:nvPr/>
        </p:nvSpPr>
        <p:spPr>
          <a:xfrm>
            <a:off x="2459525" y="3439953"/>
            <a:ext cx="2339000" cy="738664"/>
          </a:xfrm>
          <a:prstGeom prst="rect">
            <a:avLst/>
          </a:prstGeom>
          <a:noFill/>
        </p:spPr>
        <p:txBody>
          <a:bodyPr wrap="square" rtlCol="0">
            <a:spAutoFit/>
          </a:bodyPr>
          <a:lstStyle/>
          <a:p>
            <a:r>
              <a:rPr lang="en-US" sz="4200" dirty="0" err="1" smtClean="0">
                <a:latin typeface="Times New Roman" panose="02020603050405020304" pitchFamily="18" charset="0"/>
                <a:cs typeface="Times New Roman" panose="02020603050405020304" pitchFamily="18" charset="0"/>
              </a:rPr>
              <a:t>Ưu</a:t>
            </a:r>
            <a:r>
              <a:rPr lang="en-US" sz="4200" dirty="0" smtClean="0">
                <a:latin typeface="Times New Roman" panose="02020603050405020304" pitchFamily="18" charset="0"/>
                <a:cs typeface="Times New Roman" panose="02020603050405020304" pitchFamily="18" charset="0"/>
              </a:rPr>
              <a:t> </a:t>
            </a:r>
            <a:r>
              <a:rPr lang="en-US" sz="4200" dirty="0" err="1" smtClean="0">
                <a:latin typeface="Times New Roman" panose="02020603050405020304" pitchFamily="18" charset="0"/>
                <a:cs typeface="Times New Roman" panose="02020603050405020304" pitchFamily="18" charset="0"/>
              </a:rPr>
              <a:t>điểm</a:t>
            </a:r>
            <a:r>
              <a:rPr lang="en-US" sz="4200" dirty="0" smtClean="0">
                <a:latin typeface="Times New Roman" panose="02020603050405020304" pitchFamily="18" charset="0"/>
                <a:cs typeface="Times New Roman" panose="02020603050405020304" pitchFamily="18" charset="0"/>
              </a:rPr>
              <a:t> </a:t>
            </a:r>
            <a:endParaRPr lang="en-US" sz="42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8932524" y="3242310"/>
            <a:ext cx="1963999" cy="738664"/>
          </a:xfrm>
          <a:prstGeom prst="rect">
            <a:avLst/>
          </a:prstGeom>
          <a:noFill/>
        </p:spPr>
        <p:txBody>
          <a:bodyPr wrap="none" rtlCol="0">
            <a:spAutoFit/>
          </a:bodyPr>
          <a:lstStyle/>
          <a:p>
            <a:r>
              <a:rPr lang="en-US" sz="4200" dirty="0" err="1" smtClean="0">
                <a:latin typeface="Times New Roman" panose="02020603050405020304" pitchFamily="18" charset="0"/>
                <a:cs typeface="Times New Roman" panose="02020603050405020304" pitchFamily="18" charset="0"/>
              </a:rPr>
              <a:t>Hạn</a:t>
            </a:r>
            <a:r>
              <a:rPr lang="en-US" sz="4200" dirty="0" smtClean="0">
                <a:latin typeface="Times New Roman" panose="02020603050405020304" pitchFamily="18" charset="0"/>
                <a:cs typeface="Times New Roman" panose="02020603050405020304" pitchFamily="18" charset="0"/>
              </a:rPr>
              <a:t> </a:t>
            </a:r>
            <a:r>
              <a:rPr lang="en-US" sz="4200" dirty="0" err="1" smtClean="0">
                <a:latin typeface="Times New Roman" panose="02020603050405020304" pitchFamily="18" charset="0"/>
                <a:cs typeface="Times New Roman" panose="02020603050405020304" pitchFamily="18" charset="0"/>
              </a:rPr>
              <a:t>chế</a:t>
            </a:r>
            <a:endParaRPr lang="en-US" sz="4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1759163" y="2695074"/>
            <a:ext cx="5274201" cy="830997"/>
          </a:xfrm>
          <a:prstGeom prst="rect">
            <a:avLst/>
          </a:prstGeom>
          <a:noFill/>
        </p:spPr>
        <p:txBody>
          <a:bodyPr wrap="none" rtlCol="0">
            <a:spAutoFit/>
          </a:bodyPr>
          <a:lstStyle/>
          <a:p>
            <a:r>
              <a:rPr lang="en-US" sz="4800" dirty="0" err="1" smtClean="0">
                <a:latin typeface="Times New Roman" panose="02020603050405020304" pitchFamily="18" charset="0"/>
                <a:cs typeface="Times New Roman" panose="02020603050405020304" pitchFamily="18" charset="0"/>
              </a:rPr>
              <a:t>Ưu</a:t>
            </a:r>
            <a:r>
              <a:rPr lang="en-US" sz="4800" dirty="0" smtClean="0">
                <a:latin typeface="Times New Roman" panose="02020603050405020304" pitchFamily="18" charset="0"/>
                <a:cs typeface="Times New Roman" panose="02020603050405020304" pitchFamily="18" charset="0"/>
              </a:rPr>
              <a:t> </a:t>
            </a:r>
            <a:r>
              <a:rPr lang="en-US" sz="4800" dirty="0" err="1" smtClean="0">
                <a:latin typeface="Times New Roman" panose="02020603050405020304" pitchFamily="18" charset="0"/>
                <a:cs typeface="Times New Roman" panose="02020603050405020304" pitchFamily="18" charset="0"/>
              </a:rPr>
              <a:t>điểm</a:t>
            </a:r>
            <a:r>
              <a:rPr lang="en-US" sz="4800" dirty="0" smtClean="0">
                <a:latin typeface="Times New Roman" panose="02020603050405020304" pitchFamily="18" charset="0"/>
                <a:cs typeface="Times New Roman" panose="02020603050405020304" pitchFamily="18" charset="0"/>
              </a:rPr>
              <a:t> </a:t>
            </a:r>
            <a:r>
              <a:rPr lang="en-US" sz="4800" dirty="0" err="1" smtClean="0">
                <a:latin typeface="Times New Roman" panose="02020603050405020304" pitchFamily="18" charset="0"/>
                <a:cs typeface="Times New Roman" panose="02020603050405020304" pitchFamily="18" charset="0"/>
              </a:rPr>
              <a:t>và</a:t>
            </a:r>
            <a:r>
              <a:rPr lang="en-US" sz="4800" dirty="0" smtClean="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a:t>
            </a:r>
            <a:r>
              <a:rPr lang="en-US" sz="4800" dirty="0" err="1" smtClean="0">
                <a:latin typeface="Times New Roman" panose="02020603050405020304" pitchFamily="18" charset="0"/>
                <a:cs typeface="Times New Roman" panose="02020603050405020304" pitchFamily="18" charset="0"/>
              </a:rPr>
              <a:t>ạn</a:t>
            </a:r>
            <a:r>
              <a:rPr lang="en-US" sz="4800" dirty="0" smtClean="0">
                <a:latin typeface="Times New Roman" panose="02020603050405020304" pitchFamily="18" charset="0"/>
                <a:cs typeface="Times New Roman" panose="02020603050405020304" pitchFamily="18" charset="0"/>
              </a:rPr>
              <a:t> </a:t>
            </a:r>
            <a:r>
              <a:rPr lang="en-US" sz="4800" dirty="0" err="1" smtClean="0">
                <a:latin typeface="Times New Roman" panose="02020603050405020304" pitchFamily="18" charset="0"/>
                <a:cs typeface="Times New Roman" panose="02020603050405020304" pitchFamily="18" charset="0"/>
              </a:rPr>
              <a:t>chế</a:t>
            </a:r>
            <a:endParaRPr lang="en-US" sz="48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211405" y="6953672"/>
            <a:ext cx="3231975" cy="400110"/>
          </a:xfrm>
          <a:prstGeom prst="rect">
            <a:avLst/>
          </a:prstGeom>
          <a:noFill/>
        </p:spPr>
        <p:txBody>
          <a:bodyPr wrap="none" rtlCol="0">
            <a:spAutoFit/>
          </a:bodyPr>
          <a:lstStyle/>
          <a:p>
            <a:r>
              <a:rPr lang="en-US" sz="2000" dirty="0" err="1" smtClean="0">
                <a:latin typeface="Lato" panose="020B0604020202020204" charset="0"/>
              </a:rPr>
              <a:t>Tăng</a:t>
            </a:r>
            <a:r>
              <a:rPr lang="en-US" sz="2000" dirty="0" smtClean="0">
                <a:latin typeface="Lato" panose="020B0604020202020204" charset="0"/>
              </a:rPr>
              <a:t> </a:t>
            </a:r>
            <a:r>
              <a:rPr lang="en-US" sz="2000" dirty="0" err="1" smtClean="0">
                <a:latin typeface="Lato" panose="020B0604020202020204" charset="0"/>
              </a:rPr>
              <a:t>cương</a:t>
            </a:r>
            <a:r>
              <a:rPr lang="en-US" sz="2000" dirty="0" smtClean="0">
                <a:latin typeface="Lato" panose="020B0604020202020204" charset="0"/>
              </a:rPr>
              <a:t> </a:t>
            </a:r>
            <a:r>
              <a:rPr lang="en-US" sz="2000" dirty="0" err="1" smtClean="0">
                <a:latin typeface="Lato" panose="020B0604020202020204" charset="0"/>
              </a:rPr>
              <a:t>quyền</a:t>
            </a:r>
            <a:r>
              <a:rPr lang="en-US" sz="2000" dirty="0" smtClean="0">
                <a:latin typeface="Lato" panose="020B0604020202020204" charset="0"/>
              </a:rPr>
              <a:t> </a:t>
            </a:r>
            <a:r>
              <a:rPr lang="en-US" sz="2000" dirty="0" err="1" smtClean="0">
                <a:latin typeface="Lato" panose="020B0604020202020204" charset="0"/>
              </a:rPr>
              <a:t>riêng</a:t>
            </a:r>
            <a:r>
              <a:rPr lang="en-US" sz="2000" dirty="0" smtClean="0">
                <a:latin typeface="Lato" panose="020B0604020202020204" charset="0"/>
              </a:rPr>
              <a:t> </a:t>
            </a:r>
            <a:r>
              <a:rPr lang="en-US" sz="2000" dirty="0" err="1" smtClean="0">
                <a:latin typeface="Lato" panose="020B0604020202020204" charset="0"/>
              </a:rPr>
              <a:t>tư</a:t>
            </a:r>
            <a:endParaRPr lang="en-US" sz="2000" dirty="0" smtClean="0">
              <a:latin typeface="Lato" panose="020B0604020202020204" charset="0"/>
            </a:endParaRPr>
          </a:p>
        </p:txBody>
      </p:sp>
      <p:sp>
        <p:nvSpPr>
          <p:cNvPr id="12" name="TextBox 11"/>
          <p:cNvSpPr txBox="1"/>
          <p:nvPr/>
        </p:nvSpPr>
        <p:spPr>
          <a:xfrm>
            <a:off x="9133662" y="6813453"/>
            <a:ext cx="4668252" cy="707886"/>
          </a:xfrm>
          <a:prstGeom prst="rect">
            <a:avLst/>
          </a:prstGeom>
          <a:noFill/>
        </p:spPr>
        <p:txBody>
          <a:bodyPr wrap="square" rtlCol="0">
            <a:spAutoFit/>
          </a:bodyPr>
          <a:lstStyle/>
          <a:p>
            <a:r>
              <a:rPr lang="en-US" sz="2000" dirty="0" err="1" smtClean="0">
                <a:latin typeface="Lato" panose="020B0604020202020204" charset="0"/>
              </a:rPr>
              <a:t>Không</a:t>
            </a:r>
            <a:r>
              <a:rPr lang="en-US" sz="2000" dirty="0" smtClean="0">
                <a:latin typeface="Lato" panose="020B0604020202020204" charset="0"/>
              </a:rPr>
              <a:t> </a:t>
            </a:r>
            <a:r>
              <a:rPr lang="en-US" sz="2000" dirty="0" err="1" smtClean="0">
                <a:latin typeface="Lato" panose="020B0604020202020204" charset="0"/>
              </a:rPr>
              <a:t>bảo</a:t>
            </a:r>
            <a:r>
              <a:rPr lang="en-US" sz="2000" dirty="0" smtClean="0">
                <a:latin typeface="Lato" panose="020B0604020202020204" charset="0"/>
              </a:rPr>
              <a:t> </a:t>
            </a:r>
            <a:r>
              <a:rPr lang="en-US" sz="2000" dirty="0" err="1" smtClean="0">
                <a:latin typeface="Lato" panose="020B0604020202020204" charset="0"/>
              </a:rPr>
              <a:t>vệ</a:t>
            </a:r>
            <a:r>
              <a:rPr lang="en-US" sz="2000" dirty="0" smtClean="0">
                <a:latin typeface="Lato" panose="020B0604020202020204" charset="0"/>
              </a:rPr>
              <a:t> </a:t>
            </a:r>
            <a:r>
              <a:rPr lang="en-US" sz="2000" dirty="0" err="1" smtClean="0">
                <a:latin typeface="Lato" panose="020B0604020202020204" charset="0"/>
              </a:rPr>
              <a:t>khỏi</a:t>
            </a:r>
            <a:r>
              <a:rPr lang="en-US" sz="2000" dirty="0" smtClean="0">
                <a:latin typeface="Lato" panose="020B0604020202020204" charset="0"/>
              </a:rPr>
              <a:t> </a:t>
            </a:r>
            <a:r>
              <a:rPr lang="en-US" sz="2000" dirty="0" err="1" smtClean="0">
                <a:latin typeface="Lato" panose="020B0604020202020204" charset="0"/>
              </a:rPr>
              <a:t>tấn</a:t>
            </a:r>
            <a:r>
              <a:rPr lang="en-US" sz="2000" dirty="0" smtClean="0">
                <a:latin typeface="Lato" panose="020B0604020202020204" charset="0"/>
              </a:rPr>
              <a:t> </a:t>
            </a:r>
            <a:r>
              <a:rPr lang="en-US" sz="2000" dirty="0" err="1" smtClean="0">
                <a:latin typeface="Lato" panose="020B0604020202020204" charset="0"/>
              </a:rPr>
              <a:t>công</a:t>
            </a:r>
            <a:r>
              <a:rPr lang="en-US" sz="2000" dirty="0" smtClean="0">
                <a:latin typeface="Lato" panose="020B0604020202020204" charset="0"/>
              </a:rPr>
              <a:t> </a:t>
            </a:r>
            <a:r>
              <a:rPr lang="en-US" sz="2000" dirty="0" err="1" smtClean="0">
                <a:latin typeface="Lato" panose="020B0604020202020204" charset="0"/>
              </a:rPr>
              <a:t>bằng</a:t>
            </a:r>
            <a:r>
              <a:rPr lang="en-US" sz="2000" dirty="0" smtClean="0">
                <a:latin typeface="Lato" panose="020B0604020202020204" charset="0"/>
              </a:rPr>
              <a:t> </a:t>
            </a:r>
            <a:r>
              <a:rPr lang="en-US" sz="2000" dirty="0" err="1" smtClean="0">
                <a:latin typeface="Lato" panose="020B0604020202020204" charset="0"/>
              </a:rPr>
              <a:t>mã</a:t>
            </a:r>
            <a:r>
              <a:rPr lang="en-US" sz="2000" dirty="0" smtClean="0">
                <a:latin typeface="Lato" panose="020B0604020202020204" charset="0"/>
              </a:rPr>
              <a:t> 	</a:t>
            </a:r>
            <a:r>
              <a:rPr lang="en-US" sz="2000" dirty="0" err="1" smtClean="0">
                <a:latin typeface="Lato" panose="020B0604020202020204" charset="0"/>
              </a:rPr>
              <a:t>độc</a:t>
            </a:r>
            <a:r>
              <a:rPr lang="en-US" sz="2000" dirty="0" smtClean="0">
                <a:latin typeface="Lato" panose="020B0604020202020204" charset="0"/>
              </a:rPr>
              <a:t> </a:t>
            </a:r>
            <a:r>
              <a:rPr lang="en-US" sz="2000" dirty="0" err="1" smtClean="0">
                <a:latin typeface="Lato" panose="020B0604020202020204" charset="0"/>
              </a:rPr>
              <a:t>vào</a:t>
            </a:r>
            <a:r>
              <a:rPr lang="en-US" sz="2000" dirty="0" smtClean="0">
                <a:latin typeface="Lato" panose="020B0604020202020204" charset="0"/>
              </a:rPr>
              <a:t> </a:t>
            </a:r>
            <a:r>
              <a:rPr lang="en-US" sz="2000" dirty="0" err="1" smtClean="0">
                <a:latin typeface="Lato" panose="020B0604020202020204" charset="0"/>
              </a:rPr>
              <a:t>hệ</a:t>
            </a:r>
            <a:r>
              <a:rPr lang="en-US" sz="2000" dirty="0" smtClean="0">
                <a:latin typeface="Lato" panose="020B0604020202020204" charset="0"/>
              </a:rPr>
              <a:t> </a:t>
            </a:r>
            <a:r>
              <a:rPr lang="en-US" sz="2000" dirty="0" err="1" smtClean="0">
                <a:latin typeface="Lato" panose="020B0604020202020204" charset="0"/>
              </a:rPr>
              <a:t>thống</a:t>
            </a:r>
            <a:endParaRPr lang="en-US" sz="2000" dirty="0" smtClean="0">
              <a:latin typeface="Lato" panose="020B0604020202020204" charset="0"/>
            </a:endParaRPr>
          </a:p>
        </p:txBody>
      </p:sp>
      <p:sp>
        <p:nvSpPr>
          <p:cNvPr id="13" name="Shape 1"/>
          <p:cNvSpPr/>
          <p:nvPr/>
        </p:nvSpPr>
        <p:spPr>
          <a:xfrm>
            <a:off x="1597794" y="4300307"/>
            <a:ext cx="322741" cy="275279"/>
          </a:xfrm>
          <a:prstGeom prst="roundRect">
            <a:avLst>
              <a:gd name="adj" fmla="val 24007"/>
            </a:avLst>
          </a:prstGeom>
          <a:solidFill>
            <a:srgbClr val="E8E8E3"/>
          </a:solidFill>
          <a:ln w="7620">
            <a:solidFill>
              <a:srgbClr val="CECEC9"/>
            </a:solidFill>
            <a:prstDash val="solid"/>
          </a:ln>
        </p:spPr>
      </p:sp>
      <p:sp>
        <p:nvSpPr>
          <p:cNvPr id="14" name="TextBox 13"/>
          <p:cNvSpPr txBox="1"/>
          <p:nvPr/>
        </p:nvSpPr>
        <p:spPr>
          <a:xfrm>
            <a:off x="2211407" y="4264105"/>
            <a:ext cx="3422732" cy="677108"/>
          </a:xfrm>
          <a:prstGeom prst="rect">
            <a:avLst/>
          </a:prstGeom>
          <a:noFill/>
        </p:spPr>
        <p:txBody>
          <a:bodyPr wrap="none" rtlCol="0">
            <a:spAutoFit/>
          </a:bodyPr>
          <a:lstStyle/>
          <a:p>
            <a:r>
              <a:rPr lang="en-US" sz="2000" dirty="0" smtClean="0">
                <a:latin typeface="Lato" panose="020B0604020202020204" charset="0"/>
              </a:rPr>
              <a:t>Ngăn </a:t>
            </a:r>
            <a:r>
              <a:rPr lang="en-US" sz="2000" dirty="0" err="1" smtClean="0">
                <a:latin typeface="Lato" panose="020B0604020202020204" charset="0"/>
              </a:rPr>
              <a:t>chặn</a:t>
            </a:r>
            <a:r>
              <a:rPr lang="en-US" sz="2000" dirty="0" smtClean="0">
                <a:latin typeface="Lato" panose="020B0604020202020204" charset="0"/>
              </a:rPr>
              <a:t> </a:t>
            </a:r>
            <a:r>
              <a:rPr lang="en-US" sz="2000" dirty="0" err="1" smtClean="0">
                <a:latin typeface="Lato" panose="020B0604020202020204" charset="0"/>
              </a:rPr>
              <a:t>truy</a:t>
            </a:r>
            <a:r>
              <a:rPr lang="en-US" sz="2000" dirty="0" smtClean="0">
                <a:latin typeface="Lato" panose="020B0604020202020204" charset="0"/>
              </a:rPr>
              <a:t> </a:t>
            </a:r>
            <a:r>
              <a:rPr lang="en-US" sz="2000" dirty="0" err="1" smtClean="0">
                <a:latin typeface="Lato" panose="020B0604020202020204" charset="0"/>
              </a:rPr>
              <a:t>cập</a:t>
            </a:r>
            <a:r>
              <a:rPr lang="en-US" sz="2000" dirty="0" smtClean="0">
                <a:latin typeface="Lato" panose="020B0604020202020204" charset="0"/>
              </a:rPr>
              <a:t> </a:t>
            </a:r>
            <a:r>
              <a:rPr lang="en-US" sz="2000" dirty="0" err="1" smtClean="0">
                <a:latin typeface="Lato" panose="020B0604020202020204" charset="0"/>
              </a:rPr>
              <a:t>trái</a:t>
            </a:r>
            <a:r>
              <a:rPr lang="en-US" sz="2000" dirty="0" smtClean="0">
                <a:latin typeface="Lato" panose="020B0604020202020204" charset="0"/>
              </a:rPr>
              <a:t> </a:t>
            </a:r>
            <a:r>
              <a:rPr lang="en-US" sz="2000" dirty="0" err="1" smtClean="0">
                <a:latin typeface="Lato" panose="020B0604020202020204" charset="0"/>
              </a:rPr>
              <a:t>phép</a:t>
            </a:r>
            <a:endParaRPr lang="en-US" sz="2000" dirty="0" smtClean="0">
              <a:latin typeface="Lato" panose="020B0604020202020204" charset="0"/>
            </a:endParaRPr>
          </a:p>
          <a:p>
            <a:endParaRPr lang="en-US" dirty="0"/>
          </a:p>
        </p:txBody>
      </p:sp>
      <p:sp>
        <p:nvSpPr>
          <p:cNvPr id="15" name="Shape 1"/>
          <p:cNvSpPr/>
          <p:nvPr/>
        </p:nvSpPr>
        <p:spPr>
          <a:xfrm>
            <a:off x="1597794" y="4803573"/>
            <a:ext cx="322741" cy="275279"/>
          </a:xfrm>
          <a:prstGeom prst="roundRect">
            <a:avLst>
              <a:gd name="adj" fmla="val 24007"/>
            </a:avLst>
          </a:prstGeom>
          <a:solidFill>
            <a:srgbClr val="E8E8E3"/>
          </a:solidFill>
          <a:ln w="7620">
            <a:solidFill>
              <a:srgbClr val="CECEC9"/>
            </a:solidFill>
            <a:prstDash val="solid"/>
          </a:ln>
        </p:spPr>
      </p:sp>
      <p:sp>
        <p:nvSpPr>
          <p:cNvPr id="16" name="Shape 1"/>
          <p:cNvSpPr/>
          <p:nvPr/>
        </p:nvSpPr>
        <p:spPr>
          <a:xfrm>
            <a:off x="1597794" y="5919536"/>
            <a:ext cx="322741" cy="275279"/>
          </a:xfrm>
          <a:prstGeom prst="roundRect">
            <a:avLst>
              <a:gd name="adj" fmla="val 24007"/>
            </a:avLst>
          </a:prstGeom>
          <a:solidFill>
            <a:srgbClr val="E8E8E3"/>
          </a:solidFill>
          <a:ln w="7620">
            <a:solidFill>
              <a:srgbClr val="CECEC9"/>
            </a:solidFill>
            <a:prstDash val="solid"/>
          </a:ln>
        </p:spPr>
      </p:sp>
      <p:sp>
        <p:nvSpPr>
          <p:cNvPr id="17" name="Shape 1"/>
          <p:cNvSpPr/>
          <p:nvPr/>
        </p:nvSpPr>
        <p:spPr>
          <a:xfrm>
            <a:off x="1597794" y="5364353"/>
            <a:ext cx="322741" cy="275279"/>
          </a:xfrm>
          <a:prstGeom prst="roundRect">
            <a:avLst>
              <a:gd name="adj" fmla="val 24007"/>
            </a:avLst>
          </a:prstGeom>
          <a:solidFill>
            <a:srgbClr val="E8E8E3"/>
          </a:solidFill>
          <a:ln w="7620">
            <a:solidFill>
              <a:srgbClr val="CECEC9"/>
            </a:solidFill>
            <a:prstDash val="solid"/>
          </a:ln>
        </p:spPr>
      </p:sp>
      <p:sp>
        <p:nvSpPr>
          <p:cNvPr id="18" name="TextBox 17"/>
          <p:cNvSpPr txBox="1"/>
          <p:nvPr/>
        </p:nvSpPr>
        <p:spPr>
          <a:xfrm>
            <a:off x="2211405" y="4767529"/>
            <a:ext cx="4655442" cy="677108"/>
          </a:xfrm>
          <a:prstGeom prst="rect">
            <a:avLst/>
          </a:prstGeom>
          <a:noFill/>
        </p:spPr>
        <p:txBody>
          <a:bodyPr wrap="none" rtlCol="0">
            <a:spAutoFit/>
          </a:bodyPr>
          <a:lstStyle/>
          <a:p>
            <a:r>
              <a:rPr lang="en-US" sz="2000" dirty="0" err="1" smtClean="0">
                <a:latin typeface="Lato" panose="020B0604020202020204" charset="0"/>
              </a:rPr>
              <a:t>Bảo</a:t>
            </a:r>
            <a:r>
              <a:rPr lang="en-US" sz="2000" dirty="0" smtClean="0">
                <a:latin typeface="Lato" panose="020B0604020202020204" charset="0"/>
              </a:rPr>
              <a:t> </a:t>
            </a:r>
            <a:r>
              <a:rPr lang="en-US" sz="2000" dirty="0" err="1" smtClean="0">
                <a:latin typeface="Lato" panose="020B0604020202020204" charset="0"/>
              </a:rPr>
              <a:t>vệ</a:t>
            </a:r>
            <a:r>
              <a:rPr lang="en-US" sz="2000" dirty="0" smtClean="0">
                <a:latin typeface="Lato" panose="020B0604020202020204" charset="0"/>
              </a:rPr>
              <a:t> </a:t>
            </a:r>
            <a:r>
              <a:rPr lang="en-US" sz="2000" dirty="0" err="1" smtClean="0">
                <a:latin typeface="Lato" panose="020B0604020202020204" charset="0"/>
              </a:rPr>
              <a:t>chống</a:t>
            </a:r>
            <a:r>
              <a:rPr lang="en-US" sz="2000" dirty="0" smtClean="0">
                <a:latin typeface="Lato" panose="020B0604020202020204" charset="0"/>
              </a:rPr>
              <a:t> </a:t>
            </a:r>
            <a:r>
              <a:rPr lang="en-US" sz="2000" dirty="0" err="1" smtClean="0">
                <a:latin typeface="Lato" panose="020B0604020202020204" charset="0"/>
              </a:rPr>
              <a:t>lại</a:t>
            </a:r>
            <a:r>
              <a:rPr lang="en-US" sz="2000" dirty="0" smtClean="0">
                <a:latin typeface="Lato" panose="020B0604020202020204" charset="0"/>
              </a:rPr>
              <a:t> </a:t>
            </a:r>
            <a:r>
              <a:rPr lang="en-US" sz="2000" dirty="0" err="1" smtClean="0">
                <a:latin typeface="Lato" panose="020B0604020202020204" charset="0"/>
              </a:rPr>
              <a:t>chống</a:t>
            </a:r>
            <a:r>
              <a:rPr lang="en-US" sz="2000" dirty="0" smtClean="0">
                <a:latin typeface="Lato" panose="020B0604020202020204" charset="0"/>
              </a:rPr>
              <a:t> </a:t>
            </a:r>
            <a:r>
              <a:rPr lang="en-US" sz="2000" dirty="0" err="1" smtClean="0">
                <a:latin typeface="Lato" panose="020B0604020202020204" charset="0"/>
              </a:rPr>
              <a:t>phá</a:t>
            </a:r>
            <a:r>
              <a:rPr lang="en-US" sz="2000" dirty="0" smtClean="0">
                <a:latin typeface="Lato" panose="020B0604020202020204" charset="0"/>
              </a:rPr>
              <a:t> </a:t>
            </a:r>
            <a:r>
              <a:rPr lang="en-US" sz="2000" dirty="0" err="1" smtClean="0">
                <a:latin typeface="Lato" panose="020B0604020202020204" charset="0"/>
              </a:rPr>
              <a:t>từ</a:t>
            </a:r>
            <a:r>
              <a:rPr lang="en-US" sz="2000" dirty="0" smtClean="0">
                <a:latin typeface="Lato" panose="020B0604020202020204" charset="0"/>
              </a:rPr>
              <a:t> </a:t>
            </a:r>
            <a:r>
              <a:rPr lang="en-US" sz="2000" dirty="0" err="1" smtClean="0">
                <a:latin typeface="Lato" panose="020B0604020202020204" charset="0"/>
              </a:rPr>
              <a:t>bên</a:t>
            </a:r>
            <a:r>
              <a:rPr lang="en-US" sz="2000" dirty="0" smtClean="0">
                <a:latin typeface="Lato" panose="020B0604020202020204" charset="0"/>
              </a:rPr>
              <a:t> </a:t>
            </a:r>
            <a:r>
              <a:rPr lang="en-US" sz="2000" dirty="0" err="1" smtClean="0">
                <a:latin typeface="Lato" panose="020B0604020202020204" charset="0"/>
              </a:rPr>
              <a:t>ngoài</a:t>
            </a:r>
            <a:endParaRPr lang="en-US" sz="2000" dirty="0" smtClean="0">
              <a:latin typeface="Lato" panose="020B0604020202020204" charset="0"/>
            </a:endParaRPr>
          </a:p>
          <a:p>
            <a:endParaRPr lang="en-US" dirty="0"/>
          </a:p>
        </p:txBody>
      </p:sp>
      <p:sp>
        <p:nvSpPr>
          <p:cNvPr id="19" name="TextBox 18"/>
          <p:cNvSpPr txBox="1"/>
          <p:nvPr/>
        </p:nvSpPr>
        <p:spPr>
          <a:xfrm>
            <a:off x="2211407" y="5316466"/>
            <a:ext cx="3483646" cy="677108"/>
          </a:xfrm>
          <a:prstGeom prst="rect">
            <a:avLst/>
          </a:prstGeom>
          <a:noFill/>
        </p:spPr>
        <p:txBody>
          <a:bodyPr wrap="none" rtlCol="0">
            <a:spAutoFit/>
          </a:bodyPr>
          <a:lstStyle/>
          <a:p>
            <a:r>
              <a:rPr lang="en-US" sz="2000" dirty="0" err="1" smtClean="0">
                <a:latin typeface="Lato" panose="020B0604020202020204" charset="0"/>
              </a:rPr>
              <a:t>Quản</a:t>
            </a:r>
            <a:r>
              <a:rPr lang="en-US" sz="2000" dirty="0" smtClean="0">
                <a:latin typeface="Lato" panose="020B0604020202020204" charset="0"/>
              </a:rPr>
              <a:t> </a:t>
            </a:r>
            <a:r>
              <a:rPr lang="en-US" sz="2000" dirty="0" err="1" smtClean="0">
                <a:latin typeface="Lato" panose="020B0604020202020204" charset="0"/>
              </a:rPr>
              <a:t>lý</a:t>
            </a:r>
            <a:r>
              <a:rPr lang="en-US" sz="2000" dirty="0" smtClean="0">
                <a:latin typeface="Lato" panose="020B0604020202020204" charset="0"/>
              </a:rPr>
              <a:t> </a:t>
            </a:r>
            <a:r>
              <a:rPr lang="en-US" sz="2000" dirty="0" err="1" smtClean="0">
                <a:latin typeface="Lato" panose="020B0604020202020204" charset="0"/>
              </a:rPr>
              <a:t>và</a:t>
            </a:r>
            <a:r>
              <a:rPr lang="en-US" sz="2000" dirty="0" smtClean="0">
                <a:latin typeface="Lato" panose="020B0604020202020204" charset="0"/>
              </a:rPr>
              <a:t> </a:t>
            </a:r>
            <a:r>
              <a:rPr lang="en-US" sz="2000" dirty="0" err="1" smtClean="0">
                <a:latin typeface="Lato" panose="020B0604020202020204" charset="0"/>
              </a:rPr>
              <a:t>kiểm</a:t>
            </a:r>
            <a:r>
              <a:rPr lang="en-US" sz="2000" dirty="0" smtClean="0">
                <a:latin typeface="Lato" panose="020B0604020202020204" charset="0"/>
              </a:rPr>
              <a:t> </a:t>
            </a:r>
            <a:r>
              <a:rPr lang="en-US" sz="2000" dirty="0" err="1" smtClean="0">
                <a:latin typeface="Lato" panose="020B0604020202020204" charset="0"/>
              </a:rPr>
              <a:t>soát</a:t>
            </a:r>
            <a:r>
              <a:rPr lang="en-US" sz="2000" dirty="0" smtClean="0">
                <a:latin typeface="Lato" panose="020B0604020202020204" charset="0"/>
              </a:rPr>
              <a:t> </a:t>
            </a:r>
            <a:r>
              <a:rPr lang="en-US" sz="2000" dirty="0" err="1" smtClean="0">
                <a:latin typeface="Lato" panose="020B0604020202020204" charset="0"/>
              </a:rPr>
              <a:t>truy</a:t>
            </a:r>
            <a:r>
              <a:rPr lang="en-US" sz="2000" dirty="0" smtClean="0">
                <a:latin typeface="Lato" panose="020B0604020202020204" charset="0"/>
              </a:rPr>
              <a:t> </a:t>
            </a:r>
            <a:r>
              <a:rPr lang="en-US" sz="2000" dirty="0" err="1" smtClean="0">
                <a:latin typeface="Lato" panose="020B0604020202020204" charset="0"/>
              </a:rPr>
              <a:t>cập</a:t>
            </a:r>
            <a:endParaRPr lang="en-US" sz="2000" dirty="0" smtClean="0">
              <a:latin typeface="Lato" panose="020B0604020202020204" charset="0"/>
            </a:endParaRPr>
          </a:p>
          <a:p>
            <a:endParaRPr lang="en-US" dirty="0"/>
          </a:p>
        </p:txBody>
      </p:sp>
      <p:sp>
        <p:nvSpPr>
          <p:cNvPr id="20" name="TextBox 19"/>
          <p:cNvSpPr txBox="1"/>
          <p:nvPr/>
        </p:nvSpPr>
        <p:spPr>
          <a:xfrm>
            <a:off x="2252621" y="5838919"/>
            <a:ext cx="3913251" cy="400110"/>
          </a:xfrm>
          <a:prstGeom prst="rect">
            <a:avLst/>
          </a:prstGeom>
          <a:noFill/>
        </p:spPr>
        <p:txBody>
          <a:bodyPr wrap="none" rtlCol="0">
            <a:spAutoFit/>
          </a:bodyPr>
          <a:lstStyle/>
          <a:p>
            <a:r>
              <a:rPr lang="en-US" sz="2000" dirty="0" err="1" smtClean="0">
                <a:latin typeface="Lato" panose="020B0604020202020204" charset="0"/>
              </a:rPr>
              <a:t>Giám</a:t>
            </a:r>
            <a:r>
              <a:rPr lang="en-US" sz="2000" dirty="0" smtClean="0">
                <a:latin typeface="Lato" panose="020B0604020202020204" charset="0"/>
              </a:rPr>
              <a:t> </a:t>
            </a:r>
            <a:r>
              <a:rPr lang="en-US" sz="2000" dirty="0" err="1" smtClean="0">
                <a:latin typeface="Lato" panose="020B0604020202020204" charset="0"/>
              </a:rPr>
              <a:t>sát</a:t>
            </a:r>
            <a:r>
              <a:rPr lang="en-US" sz="2000" dirty="0" smtClean="0">
                <a:latin typeface="Lato" panose="020B0604020202020204" charset="0"/>
              </a:rPr>
              <a:t> </a:t>
            </a:r>
            <a:r>
              <a:rPr lang="en-US" sz="2000" dirty="0" err="1" smtClean="0">
                <a:latin typeface="Lato" panose="020B0604020202020204" charset="0"/>
              </a:rPr>
              <a:t>và</a:t>
            </a:r>
            <a:r>
              <a:rPr lang="en-US" sz="2000" dirty="0" smtClean="0">
                <a:latin typeface="Lato" panose="020B0604020202020204" charset="0"/>
              </a:rPr>
              <a:t> </a:t>
            </a:r>
            <a:r>
              <a:rPr lang="en-US" sz="2000" dirty="0" err="1" smtClean="0">
                <a:latin typeface="Lato" panose="020B0604020202020204" charset="0"/>
              </a:rPr>
              <a:t>ghi</a:t>
            </a:r>
            <a:r>
              <a:rPr lang="en-US" sz="2000" dirty="0" smtClean="0">
                <a:latin typeface="Lato" panose="020B0604020202020204" charset="0"/>
              </a:rPr>
              <a:t> </a:t>
            </a:r>
            <a:r>
              <a:rPr lang="en-US" sz="2000" dirty="0" err="1" smtClean="0">
                <a:latin typeface="Lato" panose="020B0604020202020204" charset="0"/>
              </a:rPr>
              <a:t>nhật</a:t>
            </a:r>
            <a:r>
              <a:rPr lang="en-US" sz="2000" dirty="0" smtClean="0">
                <a:latin typeface="Lato" panose="020B0604020202020204" charset="0"/>
              </a:rPr>
              <a:t> </a:t>
            </a:r>
            <a:r>
              <a:rPr lang="en-US" sz="2000" dirty="0" err="1" smtClean="0">
                <a:latin typeface="Lato" panose="020B0604020202020204" charset="0"/>
              </a:rPr>
              <a:t>ký</a:t>
            </a:r>
            <a:r>
              <a:rPr lang="en-US" sz="2000" dirty="0" smtClean="0">
                <a:latin typeface="Lato" panose="020B0604020202020204" charset="0"/>
              </a:rPr>
              <a:t> </a:t>
            </a:r>
            <a:r>
              <a:rPr lang="en-US" sz="2000" dirty="0" err="1" smtClean="0">
                <a:latin typeface="Lato" panose="020B0604020202020204" charset="0"/>
              </a:rPr>
              <a:t>lưu</a:t>
            </a:r>
            <a:r>
              <a:rPr lang="en-US" sz="2000" dirty="0" smtClean="0">
                <a:latin typeface="Lato" panose="020B0604020202020204" charset="0"/>
              </a:rPr>
              <a:t> </a:t>
            </a:r>
            <a:r>
              <a:rPr lang="en-US" sz="2000" dirty="0" err="1" smtClean="0">
                <a:latin typeface="Lato" panose="020B0604020202020204" charset="0"/>
              </a:rPr>
              <a:t>lượng</a:t>
            </a:r>
            <a:endParaRPr lang="en-US" sz="2000" dirty="0" smtClean="0">
              <a:latin typeface="Lato" panose="020B0604020202020204" charset="0"/>
            </a:endParaRPr>
          </a:p>
        </p:txBody>
      </p:sp>
      <p:sp>
        <p:nvSpPr>
          <p:cNvPr id="21" name="Shape 1"/>
          <p:cNvSpPr/>
          <p:nvPr/>
        </p:nvSpPr>
        <p:spPr>
          <a:xfrm>
            <a:off x="1597793" y="6510521"/>
            <a:ext cx="322741" cy="275279"/>
          </a:xfrm>
          <a:prstGeom prst="roundRect">
            <a:avLst>
              <a:gd name="adj" fmla="val 24007"/>
            </a:avLst>
          </a:prstGeom>
          <a:solidFill>
            <a:srgbClr val="E8E8E3"/>
          </a:solidFill>
          <a:ln w="7620">
            <a:solidFill>
              <a:srgbClr val="CECEC9"/>
            </a:solidFill>
            <a:prstDash val="solid"/>
          </a:ln>
        </p:spPr>
      </p:sp>
      <p:sp>
        <p:nvSpPr>
          <p:cNvPr id="22" name="Shape 1"/>
          <p:cNvSpPr/>
          <p:nvPr/>
        </p:nvSpPr>
        <p:spPr>
          <a:xfrm>
            <a:off x="8578366" y="4264105"/>
            <a:ext cx="322741" cy="275279"/>
          </a:xfrm>
          <a:prstGeom prst="roundRect">
            <a:avLst>
              <a:gd name="adj" fmla="val 24007"/>
            </a:avLst>
          </a:prstGeom>
          <a:solidFill>
            <a:srgbClr val="E8E8E3"/>
          </a:solidFill>
          <a:ln w="7620">
            <a:solidFill>
              <a:srgbClr val="CECEC9"/>
            </a:solidFill>
            <a:prstDash val="solid"/>
          </a:ln>
        </p:spPr>
      </p:sp>
      <p:sp>
        <p:nvSpPr>
          <p:cNvPr id="23" name="Shape 1"/>
          <p:cNvSpPr/>
          <p:nvPr/>
        </p:nvSpPr>
        <p:spPr>
          <a:xfrm>
            <a:off x="1597794" y="7016088"/>
            <a:ext cx="322741" cy="275279"/>
          </a:xfrm>
          <a:prstGeom prst="roundRect">
            <a:avLst>
              <a:gd name="adj" fmla="val 24007"/>
            </a:avLst>
          </a:prstGeom>
          <a:solidFill>
            <a:srgbClr val="E8E8E3"/>
          </a:solidFill>
          <a:ln w="7620">
            <a:solidFill>
              <a:srgbClr val="CECEC9"/>
            </a:solidFill>
            <a:prstDash val="solid"/>
          </a:ln>
        </p:spPr>
      </p:sp>
      <p:sp>
        <p:nvSpPr>
          <p:cNvPr id="24" name="Shape 1"/>
          <p:cNvSpPr/>
          <p:nvPr/>
        </p:nvSpPr>
        <p:spPr>
          <a:xfrm>
            <a:off x="8578366" y="4767529"/>
            <a:ext cx="322741" cy="275279"/>
          </a:xfrm>
          <a:prstGeom prst="roundRect">
            <a:avLst>
              <a:gd name="adj" fmla="val 24007"/>
            </a:avLst>
          </a:prstGeom>
          <a:solidFill>
            <a:srgbClr val="E8E8E3"/>
          </a:solidFill>
          <a:ln w="7620">
            <a:solidFill>
              <a:srgbClr val="CECEC9"/>
            </a:solidFill>
            <a:prstDash val="solid"/>
          </a:ln>
        </p:spPr>
      </p:sp>
      <p:sp>
        <p:nvSpPr>
          <p:cNvPr id="25" name="Shape 1"/>
          <p:cNvSpPr/>
          <p:nvPr/>
        </p:nvSpPr>
        <p:spPr>
          <a:xfrm>
            <a:off x="8578365" y="5316466"/>
            <a:ext cx="322741" cy="275279"/>
          </a:xfrm>
          <a:prstGeom prst="roundRect">
            <a:avLst>
              <a:gd name="adj" fmla="val 24007"/>
            </a:avLst>
          </a:prstGeom>
          <a:solidFill>
            <a:srgbClr val="E8E8E3"/>
          </a:solidFill>
          <a:ln w="7620">
            <a:solidFill>
              <a:srgbClr val="CECEC9"/>
            </a:solidFill>
            <a:prstDash val="solid"/>
          </a:ln>
        </p:spPr>
      </p:sp>
      <p:sp>
        <p:nvSpPr>
          <p:cNvPr id="26" name="TextBox 25"/>
          <p:cNvSpPr txBox="1"/>
          <p:nvPr/>
        </p:nvSpPr>
        <p:spPr>
          <a:xfrm>
            <a:off x="2252621" y="6382955"/>
            <a:ext cx="2355132" cy="400110"/>
          </a:xfrm>
          <a:prstGeom prst="rect">
            <a:avLst/>
          </a:prstGeom>
          <a:noFill/>
        </p:spPr>
        <p:txBody>
          <a:bodyPr wrap="none" rtlCol="0">
            <a:spAutoFit/>
          </a:bodyPr>
          <a:lstStyle/>
          <a:p>
            <a:r>
              <a:rPr lang="en-US" sz="2000" dirty="0" err="1" smtClean="0">
                <a:latin typeface="Lato" panose="020B0604020202020204" charset="0"/>
              </a:rPr>
              <a:t>Tùy</a:t>
            </a:r>
            <a:r>
              <a:rPr lang="en-US" sz="2000" dirty="0" smtClean="0">
                <a:latin typeface="Lato" panose="020B0604020202020204" charset="0"/>
              </a:rPr>
              <a:t> </a:t>
            </a:r>
            <a:r>
              <a:rPr lang="en-US" sz="2000" dirty="0" err="1" smtClean="0">
                <a:latin typeface="Lato" panose="020B0604020202020204" charset="0"/>
              </a:rPr>
              <a:t>chỉnh</a:t>
            </a:r>
            <a:r>
              <a:rPr lang="en-US" sz="2000" dirty="0" smtClean="0">
                <a:latin typeface="Lato" panose="020B0604020202020204" charset="0"/>
              </a:rPr>
              <a:t> </a:t>
            </a:r>
            <a:r>
              <a:rPr lang="en-US" sz="2000" dirty="0" err="1" smtClean="0">
                <a:latin typeface="Lato" panose="020B0604020202020204" charset="0"/>
              </a:rPr>
              <a:t>linh</a:t>
            </a:r>
            <a:r>
              <a:rPr lang="en-US" sz="2000" dirty="0" smtClean="0">
                <a:latin typeface="Lato" panose="020B0604020202020204" charset="0"/>
              </a:rPr>
              <a:t> </a:t>
            </a:r>
            <a:r>
              <a:rPr lang="en-US" sz="2000" dirty="0" err="1" smtClean="0">
                <a:latin typeface="Lato" panose="020B0604020202020204" charset="0"/>
              </a:rPr>
              <a:t>hoạt</a:t>
            </a:r>
            <a:r>
              <a:rPr lang="en-US" sz="2000" dirty="0" smtClean="0">
                <a:latin typeface="Lato" panose="020B0604020202020204" charset="0"/>
              </a:rPr>
              <a:t> </a:t>
            </a:r>
          </a:p>
        </p:txBody>
      </p:sp>
      <p:sp>
        <p:nvSpPr>
          <p:cNvPr id="27" name="TextBox 26"/>
          <p:cNvSpPr txBox="1"/>
          <p:nvPr/>
        </p:nvSpPr>
        <p:spPr>
          <a:xfrm>
            <a:off x="9133662" y="4687245"/>
            <a:ext cx="4844596" cy="400110"/>
          </a:xfrm>
          <a:prstGeom prst="rect">
            <a:avLst/>
          </a:prstGeom>
          <a:noFill/>
        </p:spPr>
        <p:txBody>
          <a:bodyPr wrap="none" rtlCol="0">
            <a:spAutoFit/>
          </a:bodyPr>
          <a:lstStyle/>
          <a:p>
            <a:r>
              <a:rPr lang="en-US" sz="2000" dirty="0" err="1" smtClean="0">
                <a:latin typeface="Lato" panose="020B0604020202020204" charset="0"/>
              </a:rPr>
              <a:t>Không</a:t>
            </a:r>
            <a:r>
              <a:rPr lang="en-US" sz="2000" dirty="0" smtClean="0">
                <a:latin typeface="Lato" panose="020B0604020202020204" charset="0"/>
              </a:rPr>
              <a:t> </a:t>
            </a:r>
            <a:r>
              <a:rPr lang="en-US" sz="2000" dirty="0" err="1" smtClean="0">
                <a:latin typeface="Lato" panose="020B0604020202020204" charset="0"/>
              </a:rPr>
              <a:t>bảo</a:t>
            </a:r>
            <a:r>
              <a:rPr lang="en-US" sz="2000" dirty="0" smtClean="0">
                <a:latin typeface="Lato" panose="020B0604020202020204" charset="0"/>
              </a:rPr>
              <a:t> </a:t>
            </a:r>
            <a:r>
              <a:rPr lang="en-US" sz="2000" dirty="0" err="1" smtClean="0">
                <a:latin typeface="Lato" panose="020B0604020202020204" charset="0"/>
              </a:rPr>
              <a:t>vệ</a:t>
            </a:r>
            <a:r>
              <a:rPr lang="en-US" sz="2000" dirty="0" smtClean="0">
                <a:latin typeface="Lato" panose="020B0604020202020204" charset="0"/>
              </a:rPr>
              <a:t> </a:t>
            </a:r>
            <a:r>
              <a:rPr lang="en-US" sz="2000" dirty="0" err="1" smtClean="0">
                <a:latin typeface="Lato" panose="020B0604020202020204" charset="0"/>
              </a:rPr>
              <a:t>trước</a:t>
            </a:r>
            <a:r>
              <a:rPr lang="en-US" sz="2000" dirty="0" smtClean="0">
                <a:latin typeface="Lato" panose="020B0604020202020204" charset="0"/>
              </a:rPr>
              <a:t> </a:t>
            </a:r>
            <a:r>
              <a:rPr lang="en-US" sz="2000" dirty="0" err="1" smtClean="0">
                <a:latin typeface="Lato" panose="020B0604020202020204" charset="0"/>
              </a:rPr>
              <a:t>các</a:t>
            </a:r>
            <a:r>
              <a:rPr lang="en-US" sz="2000" dirty="0" smtClean="0">
                <a:latin typeface="Lato" panose="020B0604020202020204" charset="0"/>
              </a:rPr>
              <a:t> </a:t>
            </a:r>
            <a:r>
              <a:rPr lang="en-US" sz="2000" dirty="0" err="1" smtClean="0">
                <a:latin typeface="Lato" panose="020B0604020202020204" charset="0"/>
              </a:rPr>
              <a:t>mối</a:t>
            </a:r>
            <a:r>
              <a:rPr lang="en-US" sz="2000" dirty="0" smtClean="0">
                <a:latin typeface="Lato" panose="020B0604020202020204" charset="0"/>
              </a:rPr>
              <a:t> </a:t>
            </a:r>
            <a:r>
              <a:rPr lang="en-US" sz="2000" dirty="0" err="1" smtClean="0">
                <a:latin typeface="Lato" panose="020B0604020202020204" charset="0"/>
              </a:rPr>
              <a:t>đe</a:t>
            </a:r>
            <a:r>
              <a:rPr lang="en-US" sz="2000" dirty="0" smtClean="0">
                <a:latin typeface="Lato" panose="020B0604020202020204" charset="0"/>
              </a:rPr>
              <a:t> </a:t>
            </a:r>
            <a:r>
              <a:rPr lang="en-US" sz="2000" dirty="0" err="1" smtClean="0">
                <a:latin typeface="Lato" panose="020B0604020202020204" charset="0"/>
              </a:rPr>
              <a:t>dọa</a:t>
            </a:r>
            <a:r>
              <a:rPr lang="en-US" sz="2000" dirty="0" smtClean="0">
                <a:latin typeface="Lato" panose="020B0604020202020204" charset="0"/>
              </a:rPr>
              <a:t> </a:t>
            </a:r>
            <a:r>
              <a:rPr lang="en-US" sz="2000" dirty="0" err="1" smtClean="0">
                <a:latin typeface="Lato" panose="020B0604020202020204" charset="0"/>
              </a:rPr>
              <a:t>nội</a:t>
            </a:r>
            <a:r>
              <a:rPr lang="en-US" sz="2000" dirty="0" smtClean="0">
                <a:latin typeface="Lato" panose="020B0604020202020204" charset="0"/>
              </a:rPr>
              <a:t> </a:t>
            </a:r>
            <a:r>
              <a:rPr lang="en-US" sz="2000" dirty="0" err="1" smtClean="0">
                <a:latin typeface="Lato" panose="020B0604020202020204" charset="0"/>
              </a:rPr>
              <a:t>bộ</a:t>
            </a:r>
            <a:endParaRPr lang="en-US" sz="2000" dirty="0" smtClean="0">
              <a:latin typeface="Lato" panose="020B0604020202020204" charset="0"/>
            </a:endParaRPr>
          </a:p>
        </p:txBody>
      </p:sp>
      <p:sp>
        <p:nvSpPr>
          <p:cNvPr id="28" name="TextBox 27"/>
          <p:cNvSpPr txBox="1"/>
          <p:nvPr/>
        </p:nvSpPr>
        <p:spPr>
          <a:xfrm>
            <a:off x="9133662" y="4201689"/>
            <a:ext cx="3884397" cy="400110"/>
          </a:xfrm>
          <a:prstGeom prst="rect">
            <a:avLst/>
          </a:prstGeom>
          <a:noFill/>
        </p:spPr>
        <p:txBody>
          <a:bodyPr wrap="none" rtlCol="0">
            <a:spAutoFit/>
          </a:bodyPr>
          <a:lstStyle/>
          <a:p>
            <a:r>
              <a:rPr lang="en-US" sz="2000" dirty="0" err="1" smtClean="0">
                <a:latin typeface="Lato" panose="020B0604020202020204" charset="0"/>
              </a:rPr>
              <a:t>Không</a:t>
            </a:r>
            <a:r>
              <a:rPr lang="en-US" sz="2000" dirty="0" smtClean="0">
                <a:latin typeface="Lato" panose="020B0604020202020204" charset="0"/>
              </a:rPr>
              <a:t> </a:t>
            </a:r>
            <a:r>
              <a:rPr lang="en-US" sz="2000" dirty="0" err="1" smtClean="0">
                <a:latin typeface="Lato" panose="020B0604020202020204" charset="0"/>
              </a:rPr>
              <a:t>đảm</a:t>
            </a:r>
            <a:r>
              <a:rPr lang="en-US" sz="2000" dirty="0" smtClean="0">
                <a:latin typeface="Lato" panose="020B0604020202020204" charset="0"/>
              </a:rPr>
              <a:t> </a:t>
            </a:r>
            <a:r>
              <a:rPr lang="en-US" sz="2000" dirty="0" err="1" smtClean="0">
                <a:latin typeface="Lato" panose="020B0604020202020204" charset="0"/>
              </a:rPr>
              <a:t>bảo</a:t>
            </a:r>
            <a:r>
              <a:rPr lang="en-US" sz="2000" dirty="0" smtClean="0">
                <a:latin typeface="Lato" panose="020B0604020202020204" charset="0"/>
              </a:rPr>
              <a:t> an </a:t>
            </a:r>
            <a:r>
              <a:rPr lang="en-US" sz="2000" dirty="0" err="1" smtClean="0">
                <a:latin typeface="Lato" panose="020B0604020202020204" charset="0"/>
              </a:rPr>
              <a:t>toàn</a:t>
            </a:r>
            <a:r>
              <a:rPr lang="en-US" sz="2000" dirty="0" smtClean="0">
                <a:latin typeface="Lato" panose="020B0604020202020204" charset="0"/>
              </a:rPr>
              <a:t> </a:t>
            </a:r>
            <a:r>
              <a:rPr lang="en-US" sz="2000" dirty="0" err="1" smtClean="0">
                <a:latin typeface="Lato" panose="020B0604020202020204" charset="0"/>
              </a:rPr>
              <a:t>tuyệt</a:t>
            </a:r>
            <a:r>
              <a:rPr lang="en-US" sz="2000" dirty="0" smtClean="0">
                <a:latin typeface="Lato" panose="020B0604020202020204" charset="0"/>
              </a:rPr>
              <a:t> </a:t>
            </a:r>
            <a:r>
              <a:rPr lang="en-US" sz="2000" dirty="0" err="1" smtClean="0">
                <a:latin typeface="Lato" panose="020B0604020202020204" charset="0"/>
              </a:rPr>
              <a:t>đối</a:t>
            </a:r>
            <a:endParaRPr lang="en-US" sz="2000" dirty="0" smtClean="0">
              <a:latin typeface="Lato" panose="020B0604020202020204" charset="0"/>
            </a:endParaRPr>
          </a:p>
        </p:txBody>
      </p:sp>
      <p:sp>
        <p:nvSpPr>
          <p:cNvPr id="29" name="TextBox 28"/>
          <p:cNvSpPr txBox="1"/>
          <p:nvPr/>
        </p:nvSpPr>
        <p:spPr>
          <a:xfrm>
            <a:off x="9133662" y="5796012"/>
            <a:ext cx="4263961" cy="400110"/>
          </a:xfrm>
          <a:prstGeom prst="rect">
            <a:avLst/>
          </a:prstGeom>
          <a:noFill/>
        </p:spPr>
        <p:txBody>
          <a:bodyPr wrap="square" rtlCol="0">
            <a:spAutoFit/>
          </a:bodyPr>
          <a:lstStyle/>
          <a:p>
            <a:r>
              <a:rPr lang="en-US" sz="2000" dirty="0" err="1" smtClean="0">
                <a:latin typeface="Lato" panose="020B0604020202020204" charset="0"/>
              </a:rPr>
              <a:t>Phụ</a:t>
            </a:r>
            <a:r>
              <a:rPr lang="en-US" sz="2000" dirty="0" smtClean="0">
                <a:latin typeface="Lato" panose="020B0604020202020204" charset="0"/>
              </a:rPr>
              <a:t> </a:t>
            </a:r>
            <a:r>
              <a:rPr lang="en-US" sz="2000" dirty="0" err="1" smtClean="0">
                <a:latin typeface="Lato" panose="020B0604020202020204" charset="0"/>
              </a:rPr>
              <a:t>thuộc</a:t>
            </a:r>
            <a:r>
              <a:rPr lang="en-US" sz="2000" dirty="0" smtClean="0">
                <a:latin typeface="Lato" panose="020B0604020202020204" charset="0"/>
              </a:rPr>
              <a:t> </a:t>
            </a:r>
            <a:r>
              <a:rPr lang="en-US" sz="2000" dirty="0" err="1" smtClean="0">
                <a:latin typeface="Lato" panose="020B0604020202020204" charset="0"/>
              </a:rPr>
              <a:t>vào</a:t>
            </a:r>
            <a:r>
              <a:rPr lang="en-US" sz="2000" dirty="0" smtClean="0">
                <a:latin typeface="Lato" panose="020B0604020202020204" charset="0"/>
              </a:rPr>
              <a:t> </a:t>
            </a:r>
            <a:r>
              <a:rPr lang="en-US" sz="2000" dirty="0" err="1" smtClean="0">
                <a:latin typeface="Lato" panose="020B0604020202020204" charset="0"/>
              </a:rPr>
              <a:t>cấu</a:t>
            </a:r>
            <a:r>
              <a:rPr lang="en-US" sz="2000" dirty="0" smtClean="0">
                <a:latin typeface="Lato" panose="020B0604020202020204" charset="0"/>
              </a:rPr>
              <a:t> </a:t>
            </a:r>
            <a:r>
              <a:rPr lang="en-US" sz="2000" dirty="0" err="1" smtClean="0">
                <a:latin typeface="Lato" panose="020B0604020202020204" charset="0"/>
              </a:rPr>
              <a:t>hình</a:t>
            </a:r>
            <a:r>
              <a:rPr lang="en-US" sz="2000" dirty="0" smtClean="0">
                <a:latin typeface="Lato" panose="020B0604020202020204" charset="0"/>
              </a:rPr>
              <a:t> </a:t>
            </a:r>
            <a:r>
              <a:rPr lang="en-US" sz="2000" dirty="0" err="1" smtClean="0">
                <a:latin typeface="Lato" panose="020B0604020202020204" charset="0"/>
              </a:rPr>
              <a:t>đúng</a:t>
            </a:r>
            <a:endParaRPr lang="en-US" sz="2000" dirty="0" smtClean="0">
              <a:latin typeface="Lato" panose="020B0604020202020204" charset="0"/>
            </a:endParaRPr>
          </a:p>
        </p:txBody>
      </p:sp>
      <p:sp>
        <p:nvSpPr>
          <p:cNvPr id="30" name="TextBox 29"/>
          <p:cNvSpPr txBox="1"/>
          <p:nvPr/>
        </p:nvSpPr>
        <p:spPr>
          <a:xfrm>
            <a:off x="9133662" y="6315790"/>
            <a:ext cx="2925801" cy="400110"/>
          </a:xfrm>
          <a:prstGeom prst="rect">
            <a:avLst/>
          </a:prstGeom>
          <a:noFill/>
        </p:spPr>
        <p:txBody>
          <a:bodyPr wrap="none" rtlCol="0">
            <a:spAutoFit/>
          </a:bodyPr>
          <a:lstStyle/>
          <a:p>
            <a:r>
              <a:rPr lang="en-US" sz="2000" dirty="0" err="1" smtClean="0">
                <a:latin typeface="Lato" panose="020B0604020202020204" charset="0"/>
              </a:rPr>
              <a:t>Tốn</a:t>
            </a:r>
            <a:r>
              <a:rPr lang="en-US" sz="2000" dirty="0" smtClean="0">
                <a:latin typeface="Lato" panose="020B0604020202020204" charset="0"/>
              </a:rPr>
              <a:t> </a:t>
            </a:r>
            <a:r>
              <a:rPr lang="en-US" sz="2000" dirty="0" err="1" smtClean="0">
                <a:latin typeface="Lato" panose="020B0604020202020204" charset="0"/>
              </a:rPr>
              <a:t>tài</a:t>
            </a:r>
            <a:r>
              <a:rPr lang="en-US" sz="2000" dirty="0" smtClean="0">
                <a:latin typeface="Lato" panose="020B0604020202020204" charset="0"/>
              </a:rPr>
              <a:t> </a:t>
            </a:r>
            <a:r>
              <a:rPr lang="en-US" sz="2000" dirty="0" err="1" smtClean="0">
                <a:latin typeface="Lato" panose="020B0604020202020204" charset="0"/>
              </a:rPr>
              <a:t>nguyên</a:t>
            </a:r>
            <a:r>
              <a:rPr lang="en-US" sz="2000" dirty="0" smtClean="0">
                <a:latin typeface="Lato" panose="020B0604020202020204" charset="0"/>
              </a:rPr>
              <a:t> </a:t>
            </a:r>
            <a:r>
              <a:rPr lang="en-US" sz="2000" dirty="0" err="1" smtClean="0">
                <a:latin typeface="Lato" panose="020B0604020202020204" charset="0"/>
              </a:rPr>
              <a:t>và</a:t>
            </a:r>
            <a:r>
              <a:rPr lang="en-US" sz="2000" dirty="0" smtClean="0">
                <a:latin typeface="Lato" panose="020B0604020202020204" charset="0"/>
              </a:rPr>
              <a:t> chi </a:t>
            </a:r>
            <a:r>
              <a:rPr lang="en-US" sz="2000" dirty="0" err="1" smtClean="0">
                <a:latin typeface="Lato" panose="020B0604020202020204" charset="0"/>
              </a:rPr>
              <a:t>phí</a:t>
            </a:r>
            <a:endParaRPr lang="en-US" sz="2000" dirty="0" smtClean="0">
              <a:latin typeface="Lato" panose="020B0604020202020204" charset="0"/>
            </a:endParaRPr>
          </a:p>
        </p:txBody>
      </p:sp>
      <p:sp>
        <p:nvSpPr>
          <p:cNvPr id="31" name="TextBox 30"/>
          <p:cNvSpPr txBox="1"/>
          <p:nvPr/>
        </p:nvSpPr>
        <p:spPr>
          <a:xfrm>
            <a:off x="9133662" y="5245749"/>
            <a:ext cx="2552302" cy="677108"/>
          </a:xfrm>
          <a:prstGeom prst="rect">
            <a:avLst/>
          </a:prstGeom>
          <a:noFill/>
        </p:spPr>
        <p:txBody>
          <a:bodyPr wrap="none" rtlCol="0">
            <a:spAutoFit/>
          </a:bodyPr>
          <a:lstStyle/>
          <a:p>
            <a:r>
              <a:rPr lang="en-US" sz="2000" dirty="0" err="1" smtClean="0">
                <a:latin typeface="Lato" panose="020B0604020202020204" charset="0"/>
              </a:rPr>
              <a:t>Giảm</a:t>
            </a:r>
            <a:r>
              <a:rPr lang="en-US" sz="2000" dirty="0" smtClean="0">
                <a:latin typeface="Lato" panose="020B0604020202020204" charset="0"/>
              </a:rPr>
              <a:t> </a:t>
            </a:r>
            <a:r>
              <a:rPr lang="en-US" sz="2000" dirty="0" err="1" smtClean="0">
                <a:latin typeface="Lato" panose="020B0604020202020204" charset="0"/>
              </a:rPr>
              <a:t>hiệu</a:t>
            </a:r>
            <a:r>
              <a:rPr lang="en-US" sz="2000" dirty="0" smtClean="0">
                <a:latin typeface="Lato" panose="020B0604020202020204" charset="0"/>
              </a:rPr>
              <a:t> </a:t>
            </a:r>
            <a:r>
              <a:rPr lang="en-US" sz="2000" dirty="0" err="1" smtClean="0">
                <a:latin typeface="Lato" panose="020B0604020202020204" charset="0"/>
              </a:rPr>
              <a:t>suất</a:t>
            </a:r>
            <a:r>
              <a:rPr lang="en-US" sz="2000" dirty="0" smtClean="0">
                <a:latin typeface="Lato" panose="020B0604020202020204" charset="0"/>
              </a:rPr>
              <a:t> </a:t>
            </a:r>
            <a:r>
              <a:rPr lang="en-US" sz="2000" dirty="0" err="1" smtClean="0">
                <a:latin typeface="Lato" panose="020B0604020202020204" charset="0"/>
              </a:rPr>
              <a:t>mạng</a:t>
            </a:r>
            <a:endParaRPr lang="en-US" sz="2000" dirty="0" smtClean="0">
              <a:latin typeface="Lato" panose="020B0604020202020204" charset="0"/>
            </a:endParaRPr>
          </a:p>
          <a:p>
            <a:endParaRPr lang="en-US" dirty="0"/>
          </a:p>
        </p:txBody>
      </p:sp>
      <p:sp>
        <p:nvSpPr>
          <p:cNvPr id="32" name="Shape 1"/>
          <p:cNvSpPr/>
          <p:nvPr/>
        </p:nvSpPr>
        <p:spPr>
          <a:xfrm>
            <a:off x="8586383" y="5859820"/>
            <a:ext cx="322741" cy="275279"/>
          </a:xfrm>
          <a:prstGeom prst="roundRect">
            <a:avLst>
              <a:gd name="adj" fmla="val 24007"/>
            </a:avLst>
          </a:prstGeom>
          <a:solidFill>
            <a:srgbClr val="E8E8E3"/>
          </a:solidFill>
          <a:ln w="7620">
            <a:solidFill>
              <a:srgbClr val="CECEC9"/>
            </a:solidFill>
            <a:prstDash val="solid"/>
          </a:ln>
        </p:spPr>
      </p:sp>
      <p:sp>
        <p:nvSpPr>
          <p:cNvPr id="33" name="Shape 1"/>
          <p:cNvSpPr/>
          <p:nvPr/>
        </p:nvSpPr>
        <p:spPr>
          <a:xfrm>
            <a:off x="8592793" y="6315790"/>
            <a:ext cx="322741" cy="275279"/>
          </a:xfrm>
          <a:prstGeom prst="roundRect">
            <a:avLst>
              <a:gd name="adj" fmla="val 24007"/>
            </a:avLst>
          </a:prstGeom>
          <a:solidFill>
            <a:srgbClr val="E8E8E3"/>
          </a:solidFill>
          <a:ln w="7620">
            <a:solidFill>
              <a:srgbClr val="CECEC9"/>
            </a:solidFill>
            <a:prstDash val="solid"/>
          </a:ln>
        </p:spPr>
      </p:sp>
      <p:sp>
        <p:nvSpPr>
          <p:cNvPr id="34" name="Shape 1"/>
          <p:cNvSpPr/>
          <p:nvPr/>
        </p:nvSpPr>
        <p:spPr>
          <a:xfrm>
            <a:off x="8609783" y="6892117"/>
            <a:ext cx="322741" cy="275279"/>
          </a:xfrm>
          <a:prstGeom prst="roundRect">
            <a:avLst>
              <a:gd name="adj" fmla="val 24007"/>
            </a:avLst>
          </a:prstGeom>
          <a:solidFill>
            <a:srgbClr val="E8E8E3"/>
          </a:solidFill>
          <a:ln w="7620">
            <a:solidFill>
              <a:srgbClr val="CECEC9"/>
            </a:solidFill>
            <a:prstDash val="solid"/>
          </a:ln>
        </p:spPr>
      </p:sp>
      <p:sp>
        <p:nvSpPr>
          <p:cNvPr id="35" name="Rectangle 34"/>
          <p:cNvSpPr/>
          <p:nvPr/>
        </p:nvSpPr>
        <p:spPr>
          <a:xfrm>
            <a:off x="12734223" y="7690585"/>
            <a:ext cx="1799924" cy="442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599</Words>
  <Application>Microsoft Office PowerPoint</Application>
  <PresentationFormat>Custom</PresentationFormat>
  <Paragraphs>99</Paragraphs>
  <Slides>11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Wingdings</vt:lpstr>
      <vt:lpstr>Times New Roman</vt:lpstr>
      <vt:lpstr>Calibri</vt:lpstr>
      <vt:lpstr>Gelasio</vt:lpstr>
      <vt:lpstr>Castellar</vt:lpstr>
      <vt:lpstr>Calibri Light</vt:lpstr>
      <vt:lpstr>Lato</vt:lpstr>
      <vt:lpstr>Office Theme</vt:lpstr>
      <vt:lpstr>ĐẠI HỌC HUẾ   TRƯỜNG ĐẠI HỌC KHOA HỌC    KHOA CÔNG NGHỆ THÔNG TIN  MÔN AN NINH MẠNG - - -     - -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cp:lastModifiedBy>
  <cp:revision>15</cp:revision>
  <dcterms:created xsi:type="dcterms:W3CDTF">2024-12-17T09:42:06Z</dcterms:created>
  <dcterms:modified xsi:type="dcterms:W3CDTF">2024-12-17T13:07:32Z</dcterms:modified>
</cp:coreProperties>
</file>